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9" r:id="rId2"/>
    <p:sldId id="269" r:id="rId3"/>
    <p:sldId id="270" r:id="rId4"/>
    <p:sldId id="279" r:id="rId5"/>
    <p:sldId id="266" r:id="rId6"/>
    <p:sldId id="281" r:id="rId7"/>
    <p:sldId id="265" r:id="rId8"/>
    <p:sldId id="277" r:id="rId9"/>
    <p:sldId id="276" r:id="rId10"/>
    <p:sldId id="275" r:id="rId11"/>
    <p:sldId id="261" r:id="rId12"/>
    <p:sldId id="262" r:id="rId13"/>
    <p:sldId id="280" r:id="rId14"/>
    <p:sldId id="278" r:id="rId15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4843" autoAdjust="0"/>
    <p:restoredTop sz="94660"/>
  </p:normalViewPr>
  <p:slideViewPr>
    <p:cSldViewPr snapToGrid="0">
      <p:cViewPr varScale="1">
        <p:scale>
          <a:sx n="93" d="100"/>
          <a:sy n="93" d="100"/>
        </p:scale>
        <p:origin x="216" y="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__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ja-JP" altLang="en-US" sz="2800" b="1" dirty="0"/>
              <a:t>年齢別</a:t>
            </a:r>
            <a:r>
              <a:rPr lang="ja-JP" altLang="en-US" dirty="0"/>
              <a:t>リサイクル率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ja-JP"/>
        </a:p>
      </c:txPr>
    </c:title>
    <c:autoTitleDeleted val="0"/>
    <c:plotArea>
      <c:layout>
        <c:manualLayout>
          <c:layoutTarget val="inner"/>
          <c:xMode val="edge"/>
          <c:yMode val="edge"/>
          <c:x val="9.7539036137676477E-2"/>
          <c:y val="0.16704039684210259"/>
          <c:w val="0.9020307418718988"/>
          <c:h val="0.6777928781021270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20歳以下</c:v>
                </c:pt>
              </c:strCache>
            </c:strRef>
          </c:tx>
          <c:spPr>
            <a:solidFill>
              <a:schemeClr val="accent1">
                <a:lumMod val="75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Sheet1!$A$2:$A$5</c:f>
              <c:numCache>
                <c:formatCode>General</c:formatCode>
                <c:ptCount val="4"/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1">
                  <c:v>9.9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16A-476D-98F9-33A27B3A28A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50代</c:v>
                </c:pt>
              </c:strCache>
            </c:strRef>
          </c:tx>
          <c:spPr>
            <a:solidFill>
              <a:schemeClr val="accent2">
                <a:lumMod val="75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Sheet1!$A$2:$A$5</c:f>
              <c:numCache>
                <c:formatCode>General</c:formatCode>
                <c:ptCount val="4"/>
              </c:numCache>
            </c:numRef>
          </c:cat>
          <c:val>
            <c:numRef>
              <c:f>Sheet1!$C$2:$C$5</c:f>
              <c:numCache>
                <c:formatCode>General</c:formatCode>
                <c:ptCount val="4"/>
                <c:pt idx="1">
                  <c:v>21.8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16A-476D-98F9-33A27B3A28A1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60歳以上</c:v>
                </c:pt>
              </c:strCache>
            </c:strRef>
          </c:tx>
          <c:spPr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Sheet1!$A$2:$A$5</c:f>
              <c:numCache>
                <c:formatCode>General</c:formatCode>
                <c:ptCount val="4"/>
              </c:numCache>
            </c:numRef>
          </c:cat>
          <c:val>
            <c:numRef>
              <c:f>Sheet1!$D$2:$D$5</c:f>
              <c:numCache>
                <c:formatCode>General</c:formatCode>
                <c:ptCount val="4"/>
                <c:pt idx="1">
                  <c:v>23.2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16A-476D-98F9-33A27B3A28A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-100"/>
        <c:axId val="612055759"/>
        <c:axId val="612057007"/>
      </c:barChart>
      <c:catAx>
        <c:axId val="61205575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612057007"/>
        <c:crosses val="autoZero"/>
        <c:auto val="1"/>
        <c:lblAlgn val="ctr"/>
        <c:lblOffset val="100"/>
        <c:noMultiLvlLbl val="0"/>
      </c:catAx>
      <c:valAx>
        <c:axId val="61205700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61205575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ja-JP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ja-JP" altLang="ja-JP" sz="2800" b="1" i="0" baseline="0">
                <a:effectLst/>
              </a:rPr>
              <a:t>性別</a:t>
            </a:r>
            <a:r>
              <a:rPr lang="ja-JP" altLang="ja-JP" sz="1800" b="0" i="0" baseline="0">
                <a:effectLst/>
              </a:rPr>
              <a:t>ごとのリサイクル率</a:t>
            </a:r>
            <a:endParaRPr lang="ja-JP" altLang="ja-JP">
              <a:effectLst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ja-JP"/>
        </a:p>
      </c:txPr>
    </c:title>
    <c:autoTitleDeleted val="0"/>
    <c:plotArea>
      <c:layout>
        <c:manualLayout>
          <c:layoutTarget val="inner"/>
          <c:xMode val="edge"/>
          <c:yMode val="edge"/>
          <c:x val="9.7539036137676477E-2"/>
          <c:y val="0.16704039684210259"/>
          <c:w val="0.9020307418718988"/>
          <c:h val="0.6777928781021270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男性</c:v>
                </c:pt>
              </c:strCache>
            </c:strRef>
          </c:tx>
          <c:spPr>
            <a:solidFill>
              <a:schemeClr val="accent1">
                <a:lumMod val="75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Sheet1!$A$2:$A$5</c:f>
              <c:numCache>
                <c:formatCode>General</c:formatCode>
                <c:ptCount val="4"/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1">
                  <c:v>12.4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F36-9849-8E6A-7317579D312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女性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Sheet1!$A$2:$A$5</c:f>
              <c:numCache>
                <c:formatCode>General</c:formatCode>
                <c:ptCount val="4"/>
              </c:numCache>
            </c:numRef>
          </c:cat>
          <c:val>
            <c:numRef>
              <c:f>Sheet1!$C$2:$C$5</c:f>
              <c:numCache>
                <c:formatCode>General</c:formatCode>
                <c:ptCount val="4"/>
                <c:pt idx="1">
                  <c:v>22.4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F36-9849-8E6A-7317579D3121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専業主婦</c:v>
                </c:pt>
              </c:strCache>
            </c:strRef>
          </c:tx>
          <c:spPr>
            <a:solidFill>
              <a:schemeClr val="accent2">
                <a:tint val="65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Sheet1!$A$2:$A$5</c:f>
              <c:numCache>
                <c:formatCode>General</c:formatCode>
                <c:ptCount val="4"/>
              </c:numCache>
            </c:numRef>
          </c:cat>
          <c:val>
            <c:numRef>
              <c:f>Sheet1!$D$2:$D$5</c:f>
              <c:numCache>
                <c:formatCode>General</c:formatCode>
                <c:ptCount val="4"/>
                <c:pt idx="1">
                  <c:v>26.1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F36-9849-8E6A-7317579D312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-100"/>
        <c:axId val="612055759"/>
        <c:axId val="612057007"/>
      </c:barChart>
      <c:catAx>
        <c:axId val="61205575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612057007"/>
        <c:crosses val="autoZero"/>
        <c:auto val="1"/>
        <c:lblAlgn val="ctr"/>
        <c:lblOffset val="100"/>
        <c:noMultiLvlLbl val="0"/>
      </c:catAx>
      <c:valAx>
        <c:axId val="61205700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61205575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ja-JP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2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59EAE0-FD0E-1944-90E7-6A95D06BB565}" type="datetimeFigureOut">
              <a:rPr kumimoji="1" lang="ja-JP" altLang="en-US" smtClean="0"/>
              <a:t>2023/3/10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3789BF-7145-4940-9B03-FC5BC910348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20848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C75562-5CB6-4EE8-ADC8-EE6D43B23E35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347172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E8D8CE0-4943-493F-85CA-4F24ECEF52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17249115-FBE4-4245-9A45-1D4B2A6538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C552FE3-E8E4-4AF1-95F6-7CBE94465A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4658F-ADF7-44A4-82F2-8A88496B3CD9}" type="datetimeFigureOut">
              <a:rPr kumimoji="1" lang="ja-JP" altLang="en-US" smtClean="0"/>
              <a:t>2023/3/10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622834D-892C-4F74-9AA9-9306AD5D72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F525487-C3C3-4009-8E3E-916029CA5D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C8BAA-6BF6-4EB3-88BD-984ED1FE16A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207933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DA41BE6-F476-4889-971D-86C414223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FA92B2AD-6AB7-41B2-BF10-5C82440057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D12716C-9BD7-4E22-B9F2-6A05E7E55A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4658F-ADF7-44A4-82F2-8A88496B3CD9}" type="datetimeFigureOut">
              <a:rPr kumimoji="1" lang="ja-JP" altLang="en-US" smtClean="0"/>
              <a:t>2023/3/10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8E4B191-CE41-43B4-A273-A2808C8174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FC4E513-1C2A-4E0C-B809-300E71746F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C8BAA-6BF6-4EB3-88BD-984ED1FE16A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718214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A055D41D-950E-4964-A5F0-8A14BF9BE33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CB9864D7-20D8-47EE-B059-60A889A3FA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29D1ED7-3BE3-4F4C-81AB-213CC59CB3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4658F-ADF7-44A4-82F2-8A88496B3CD9}" type="datetimeFigureOut">
              <a:rPr kumimoji="1" lang="ja-JP" altLang="en-US" smtClean="0"/>
              <a:t>2023/3/10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19D98DD-249B-4A1D-94F1-09047CCEEF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6F6DBA7-DE01-44B6-B34E-5C6454DA49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C8BAA-6BF6-4EB3-88BD-984ED1FE16A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523921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DC21C11-9D65-45EA-A11A-DEFC41509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EBBAAA7-CD74-4405-92A2-962EB91465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12517E2-9919-4D0A-B953-2EF0569F4D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4658F-ADF7-44A4-82F2-8A88496B3CD9}" type="datetimeFigureOut">
              <a:rPr kumimoji="1" lang="ja-JP" altLang="en-US" smtClean="0"/>
              <a:t>2023/3/10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208B23D-639C-411F-B255-E535AE9B17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4C725F4-5424-436E-8736-C409EA5C3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C8BAA-6BF6-4EB3-88BD-984ED1FE16A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930298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F31AADF-1F44-4AA0-81CC-7391A96D35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42BFAFA4-8515-46CA-BA13-0FB25EEC26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F3F188D-A401-4787-83D7-43E59F41E1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4658F-ADF7-44A4-82F2-8A88496B3CD9}" type="datetimeFigureOut">
              <a:rPr kumimoji="1" lang="ja-JP" altLang="en-US" smtClean="0"/>
              <a:t>2023/3/10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6E16930-05BF-41F0-A708-0BA3B0D462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F0D4C36-2015-4422-A8A4-2652AF9371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C8BAA-6BF6-4EB3-88BD-984ED1FE16A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76416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1E73D9C-D99E-4E64-8BD1-9D29346CEB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6EDB084-C7BE-4606-BCDA-8586DE96F9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AEE3A7E0-11E2-42ED-A419-A1390C8597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F0A2C2E1-A37F-48DD-A303-52FA551C31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4658F-ADF7-44A4-82F2-8A88496B3CD9}" type="datetimeFigureOut">
              <a:rPr kumimoji="1" lang="ja-JP" altLang="en-US" smtClean="0"/>
              <a:t>2023/3/10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907BE82C-F27D-4E00-948E-5CDDCF4B25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A232F65-7011-42DB-A2FA-D06C48A687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C8BAA-6BF6-4EB3-88BD-984ED1FE16A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731532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55D96F0-795B-46D3-ABCD-075351CEC8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49F3BA43-DF6E-4C04-B27B-0828B4F048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3F276078-4C19-48A9-BB74-E8C1F96DF3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5498D629-DE76-4BDB-A895-6C457875458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4BAFA17A-B53B-48B9-9A89-B61A058749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4382C5ED-83AE-4F8A-AAAB-E59ECECE74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4658F-ADF7-44A4-82F2-8A88496B3CD9}" type="datetimeFigureOut">
              <a:rPr kumimoji="1" lang="ja-JP" altLang="en-US" smtClean="0"/>
              <a:t>2023/3/10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417C12EB-D30E-4690-8EA4-9D6AF4D633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6B57AB12-481F-486E-9C44-A8DC951B7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C8BAA-6BF6-4EB3-88BD-984ED1FE16A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87702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16908F3-6846-498E-B776-D1612B83CF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161B83F0-D181-4D2B-B9FF-1F7926BE65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4658F-ADF7-44A4-82F2-8A88496B3CD9}" type="datetimeFigureOut">
              <a:rPr kumimoji="1" lang="ja-JP" altLang="en-US" smtClean="0"/>
              <a:t>2023/3/10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F3B16521-83A5-45BC-94C2-4AD661299E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65126EA7-7D98-44D0-880E-8E7AB24D7F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C8BAA-6BF6-4EB3-88BD-984ED1FE16A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553565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61FF0F18-E60F-4E4A-92E2-80AF1EBF78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4658F-ADF7-44A4-82F2-8A88496B3CD9}" type="datetimeFigureOut">
              <a:rPr kumimoji="1" lang="ja-JP" altLang="en-US" smtClean="0"/>
              <a:t>2023/3/10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D6FDBF5D-4D45-4410-853D-F8CE3D9DEE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4761A54-5A9F-4680-A61B-52B96705CA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C8BAA-6BF6-4EB3-88BD-984ED1FE16A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093486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FA1E2AB-0C88-4022-BF1C-AB00341BB8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8121A22-F69E-4657-9E02-54CDE29F1F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84CB1168-C1C0-43BD-B0CB-FE7B1B45C5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57A43FBC-C3CE-45B7-85BB-1EB314BCFA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4658F-ADF7-44A4-82F2-8A88496B3CD9}" type="datetimeFigureOut">
              <a:rPr kumimoji="1" lang="ja-JP" altLang="en-US" smtClean="0"/>
              <a:t>2023/3/10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8E476917-EA79-4165-AD6C-DED376CCA6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D15CAC6A-A864-47D7-8A8A-A3872794B7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C8BAA-6BF6-4EB3-88BD-984ED1FE16A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370050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3531BDA-E7D8-4C06-BA0D-9B34A1E7F2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F08D4EC4-EE47-4F88-91A8-68B4DD0A362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83E31ACD-ECB4-41B5-BC0A-C37C048855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0981C4B9-37EA-4EC7-BD05-B71A123883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4658F-ADF7-44A4-82F2-8A88496B3CD9}" type="datetimeFigureOut">
              <a:rPr kumimoji="1" lang="ja-JP" altLang="en-US" smtClean="0"/>
              <a:t>2023/3/10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A272D2E6-AA2F-4351-B7EC-D6581453F9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26BFB782-6AE9-4409-B9F5-A00CEA6427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C8BAA-6BF6-4EB3-88BD-984ED1FE16A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744032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5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1ADF8EE9-2997-42FD-BE67-0BB872C7D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55BB2BAF-E212-48BE-98F3-4DD6D06DC9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BFB7959-A39E-4287-B298-71B34988B9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14658F-ADF7-44A4-82F2-8A88496B3CD9}" type="datetimeFigureOut">
              <a:rPr kumimoji="1" lang="ja-JP" altLang="en-US" smtClean="0"/>
              <a:t>2023/3/10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7478E99-164F-4C14-BF20-5676A0EF40A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5796378-0EAB-4286-886A-AA63C345B6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FC8BAA-6BF6-4EB3-88BD-984ED1FE16A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773083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g"/><Relationship Id="rId3" Type="http://schemas.microsoft.com/office/2007/relationships/media" Target="../media/media3.mp4"/><Relationship Id="rId7" Type="http://schemas.openxmlformats.org/officeDocument/2006/relationships/image" Target="../media/image17.png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6" Type="http://schemas.openxmlformats.org/officeDocument/2006/relationships/image" Target="../media/image16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3.mp4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hyperlink" Target="https://kurukura.jp/safety/20200624-20.html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15.jpg"/><Relationship Id="rId5" Type="http://schemas.openxmlformats.org/officeDocument/2006/relationships/image" Target="../media/image14.jp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75000"/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図 11">
            <a:extLst>
              <a:ext uri="{FF2B5EF4-FFF2-40B4-BE49-F238E27FC236}">
                <a16:creationId xmlns:a16="http://schemas.microsoft.com/office/drawing/2014/main" id="{AE42DE69-19FF-4FA2-A885-1DEC3CD2CE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945"/>
          <a:stretch>
            <a:fillRect/>
          </a:stretch>
        </p:blipFill>
        <p:spPr>
          <a:xfrm>
            <a:off x="8280400" y="782320"/>
            <a:ext cx="3911600" cy="5293360"/>
          </a:xfrm>
          <a:custGeom>
            <a:avLst/>
            <a:gdLst>
              <a:gd name="connsiteX0" fmla="*/ 0 w 3911600"/>
              <a:gd name="connsiteY0" fmla="*/ 0 h 5293360"/>
              <a:gd name="connsiteX1" fmla="*/ 3911600 w 3911600"/>
              <a:gd name="connsiteY1" fmla="*/ 0 h 5293360"/>
              <a:gd name="connsiteX2" fmla="*/ 3911600 w 3911600"/>
              <a:gd name="connsiteY2" fmla="*/ 5293360 h 5293360"/>
              <a:gd name="connsiteX3" fmla="*/ 0 w 3911600"/>
              <a:gd name="connsiteY3" fmla="*/ 5293360 h 5293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11600" h="5293360">
                <a:moveTo>
                  <a:pt x="0" y="0"/>
                </a:moveTo>
                <a:lnTo>
                  <a:pt x="3911600" y="0"/>
                </a:lnTo>
                <a:lnTo>
                  <a:pt x="3911600" y="5293360"/>
                </a:lnTo>
                <a:lnTo>
                  <a:pt x="0" y="5293360"/>
                </a:lnTo>
                <a:close/>
              </a:path>
            </a:pathLst>
          </a:custGeom>
        </p:spPr>
      </p:pic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1CA148A1-D304-49FA-90C5-DE84FAFFA888}"/>
              </a:ext>
            </a:extLst>
          </p:cNvPr>
          <p:cNvSpPr txBox="1"/>
          <p:nvPr/>
        </p:nvSpPr>
        <p:spPr>
          <a:xfrm>
            <a:off x="274320" y="5598626"/>
            <a:ext cx="68376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>
                <a:solidFill>
                  <a:schemeClr val="bg1"/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佐相瑠香　杉浦七海　杉野真央　服部真恋　山下千帆　</a:t>
            </a:r>
            <a:endParaRPr lang="en-US" altLang="ja-JP" sz="2000" dirty="0">
              <a:solidFill>
                <a:schemeClr val="bg1"/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  <a:p>
            <a:endParaRPr kumimoji="1" lang="en-US" altLang="ja-JP" b="1" dirty="0">
              <a:solidFill>
                <a:schemeClr val="bg1"/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  <a:p>
            <a:endParaRPr kumimoji="1" lang="ja-JP" altLang="en-US" b="1">
              <a:solidFill>
                <a:schemeClr val="bg1"/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9E902581-CA25-4A9C-9322-58B96973F252}"/>
              </a:ext>
            </a:extLst>
          </p:cNvPr>
          <p:cNvSpPr txBox="1"/>
          <p:nvPr/>
        </p:nvSpPr>
        <p:spPr>
          <a:xfrm>
            <a:off x="1057275" y="2219325"/>
            <a:ext cx="72961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9600" dirty="0">
                <a:solidFill>
                  <a:schemeClr val="bg1">
                    <a:lumMod val="95000"/>
                  </a:schemeClr>
                </a:solidFill>
                <a:latin typeface="Bauhaus 93" panose="04030905020B02020C02" pitchFamily="82" charset="0"/>
              </a:rPr>
              <a:t>Childrella</a:t>
            </a:r>
            <a:endParaRPr kumimoji="1" lang="ja-JP" altLang="en-US" sz="9600">
              <a:solidFill>
                <a:schemeClr val="bg1">
                  <a:lumMod val="95000"/>
                </a:schemeClr>
              </a:solidFill>
              <a:latin typeface="Bauhaus 93" panose="04030905020B02020C02" pitchFamily="82" charset="0"/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96FBF6EF-343E-490E-8C19-941C2270AEB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00"/>
          <a:stretch/>
        </p:blipFill>
        <p:spPr>
          <a:xfrm>
            <a:off x="3471420" y="22004"/>
            <a:ext cx="3492000" cy="2585002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286AEAEE-8BF1-455F-9F16-1F0CEAA39C7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346"/>
          <a:stretch/>
        </p:blipFill>
        <p:spPr>
          <a:xfrm>
            <a:off x="1813825" y="-147057"/>
            <a:ext cx="2628000" cy="2848207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5058CED3-2385-4E2F-8F33-247C2F9C0D96}"/>
              </a:ext>
            </a:extLst>
          </p:cNvPr>
          <p:cNvSpPr txBox="1"/>
          <p:nvPr/>
        </p:nvSpPr>
        <p:spPr>
          <a:xfrm>
            <a:off x="2348508" y="3419653"/>
            <a:ext cx="3747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pc="600">
                <a:solidFill>
                  <a:schemeClr val="accent1">
                    <a:lumMod val="20000"/>
                    <a:lumOff val="80000"/>
                  </a:schemeClr>
                </a:solidFill>
                <a:latin typeface="Curlz MT" panose="04040404050702020202" pitchFamily="82" charset="0"/>
              </a:rPr>
              <a:t>Bibbidi Bobbidi Boo</a:t>
            </a:r>
            <a:endParaRPr kumimoji="1" lang="ja-JP" altLang="en-US" spc="600">
              <a:solidFill>
                <a:schemeClr val="accent1">
                  <a:lumMod val="20000"/>
                  <a:lumOff val="80000"/>
                </a:schemeClr>
              </a:solidFill>
              <a:latin typeface="Curlz MT" panose="040404040507020202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4253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C6799B7-B6FB-3A49-BB77-2572E8E8E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b="1" dirty="0"/>
              <a:t>3. </a:t>
            </a:r>
            <a:r>
              <a:rPr lang="ja-JP" altLang="en-US" b="1"/>
              <a:t>壊れたパーツごとの修復が可能</a:t>
            </a:r>
            <a:br>
              <a:rPr lang="en-US" altLang="ja-JP" b="1" dirty="0"/>
            </a:br>
            <a:endParaRPr kumimoji="1" lang="ja-JP" altLang="en-US" b="1"/>
          </a:p>
        </p:txBody>
      </p:sp>
      <p:pic>
        <p:nvPicPr>
          <p:cNvPr id="9" name="iOS の画像" descr="iOS の画像">
            <a:hlinkClick r:id="" action="ppaction://media"/>
            <a:extLst>
              <a:ext uri="{FF2B5EF4-FFF2-40B4-BE49-F238E27FC236}">
                <a16:creationId xmlns:a16="http://schemas.microsoft.com/office/drawing/2014/main" id="{9FF0BC49-790A-A54F-B4AC-ED613B3B98F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52" y="2402855"/>
            <a:ext cx="4463445" cy="2949123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AD1CF164-3A1E-094A-A8CF-C6B6F90323A3}"/>
              </a:ext>
            </a:extLst>
          </p:cNvPr>
          <p:cNvSpPr txBox="1"/>
          <p:nvPr/>
        </p:nvSpPr>
        <p:spPr>
          <a:xfrm>
            <a:off x="838200" y="1743467"/>
            <a:ext cx="3262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b="1"/>
              <a:t>１</a:t>
            </a:r>
            <a:r>
              <a:rPr kumimoji="1" lang="ja-JP" altLang="en-US" sz="2400" b="1"/>
              <a:t>枚ごと</a:t>
            </a:r>
            <a:r>
              <a:rPr kumimoji="1" lang="ja-JP" altLang="en-US" sz="2400"/>
              <a:t>に張り替え可</a:t>
            </a:r>
          </a:p>
        </p:txBody>
      </p:sp>
      <p:pic>
        <p:nvPicPr>
          <p:cNvPr id="11" name="VID20220324152652" descr="VID20220324152652">
            <a:hlinkClick r:id="" action="ppaction://media"/>
            <a:extLst>
              <a:ext uri="{FF2B5EF4-FFF2-40B4-BE49-F238E27FC236}">
                <a16:creationId xmlns:a16="http://schemas.microsoft.com/office/drawing/2014/main" id="{4D9004A2-CD79-F646-8D81-24CEA04B9D7A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7"/>
          <a:srcRect l="-206" t="11336" r="-536" b="34781"/>
          <a:stretch/>
        </p:blipFill>
        <p:spPr>
          <a:xfrm>
            <a:off x="8495596" y="2402855"/>
            <a:ext cx="3429513" cy="3261054"/>
          </a:xfrm>
          <a:prstGeom prst="rect">
            <a:avLst/>
          </a:prstGeom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36049E97-55E4-6344-98C4-35A5A4D7B098}"/>
              </a:ext>
            </a:extLst>
          </p:cNvPr>
          <p:cNvSpPr txBox="1"/>
          <p:nvPr/>
        </p:nvSpPr>
        <p:spPr>
          <a:xfrm>
            <a:off x="9348577" y="1699533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石突を</a:t>
            </a:r>
            <a:r>
              <a:rPr kumimoji="1" lang="ja-JP" altLang="en-US" sz="2400" b="1"/>
              <a:t>交換</a:t>
            </a:r>
          </a:p>
        </p:txBody>
      </p:sp>
      <p:pic>
        <p:nvPicPr>
          <p:cNvPr id="13" name="図 12" descr="ゲーム画面のスクリーンショット&#10;&#10;中程度の精度で自動的に生成された説明">
            <a:extLst>
              <a:ext uri="{FF2B5EF4-FFF2-40B4-BE49-F238E27FC236}">
                <a16:creationId xmlns:a16="http://schemas.microsoft.com/office/drawing/2014/main" id="{9E29BA16-4455-D948-84E9-178DC7352F8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55" t="34415" r="9814" b="21666"/>
          <a:stretch/>
        </p:blipFill>
        <p:spPr>
          <a:xfrm>
            <a:off x="4852620" y="2402855"/>
            <a:ext cx="3254453" cy="3011934"/>
          </a:xfrm>
          <a:prstGeom prst="rect">
            <a:avLst/>
          </a:prstGeom>
        </p:spPr>
      </p:pic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C9C5A961-721D-C149-8401-E2632E861D80}"/>
              </a:ext>
            </a:extLst>
          </p:cNvPr>
          <p:cNvSpPr txBox="1"/>
          <p:nvPr/>
        </p:nvSpPr>
        <p:spPr>
          <a:xfrm>
            <a:off x="5310295" y="1699533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b="1"/>
              <a:t>小さい穴</a:t>
            </a:r>
            <a:r>
              <a:rPr kumimoji="1" lang="ja-JP" altLang="en-US" sz="2400"/>
              <a:t>の補修</a:t>
            </a:r>
          </a:p>
        </p:txBody>
      </p:sp>
    </p:spTree>
    <p:extLst>
      <p:ext uri="{BB962C8B-B14F-4D97-AF65-F5344CB8AC3E}">
        <p14:creationId xmlns:p14="http://schemas.microsoft.com/office/powerpoint/2010/main" val="3585327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066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6638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1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 mute="1">
                <p:cTn id="1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62F021C-E40A-4647-A4B7-860FC738F4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実際に販売するなら？</a:t>
            </a:r>
            <a:endParaRPr kumimoji="1" lang="ja-JP" altLang="en-US" dirty="0">
              <a:latin typeface="HGPGothicE" panose="020B0900000000000000" pitchFamily="34" charset="-128"/>
              <a:ea typeface="HGPGothicE" panose="020B0900000000000000" pitchFamily="34" charset="-128"/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6A60DD3-4EEB-4C91-9C26-7EC83F32FD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94237" y="1690687"/>
            <a:ext cx="10603525" cy="4351338"/>
          </a:xfrm>
        </p:spPr>
        <p:txBody>
          <a:bodyPr>
            <a:normAutofit/>
          </a:bodyPr>
          <a:lstStyle/>
          <a:p>
            <a:pPr marL="0" indent="0">
              <a:spcAft>
                <a:spcPts val="1700"/>
              </a:spcAft>
              <a:buNone/>
            </a:pPr>
            <a:r>
              <a:rPr lang="ja-JP" altLang="en-US" sz="2400"/>
              <a:t>・素材回収：</a:t>
            </a:r>
            <a:r>
              <a:rPr kumimoji="1" lang="ja-JP" altLang="en-US" sz="2400"/>
              <a:t>学校・スーパーに</a:t>
            </a:r>
            <a:r>
              <a:rPr lang="ja-JP" altLang="en-US" sz="2400" b="1"/>
              <a:t>回収</a:t>
            </a:r>
            <a:r>
              <a:rPr lang="en-US" altLang="ja-JP" sz="2400" b="1" dirty="0"/>
              <a:t>BOX</a:t>
            </a:r>
            <a:r>
              <a:rPr lang="ja-JP" altLang="en-US" sz="2400"/>
              <a:t>を設置</a:t>
            </a:r>
            <a:endParaRPr lang="en-US" altLang="ja-JP" sz="2400" dirty="0"/>
          </a:p>
        </p:txBody>
      </p:sp>
      <p:pic>
        <p:nvPicPr>
          <p:cNvPr id="6" name="図 5" descr="時計, 記号 が含まれている画像&#10;&#10;自動的に生成された説明">
            <a:extLst>
              <a:ext uri="{FF2B5EF4-FFF2-40B4-BE49-F238E27FC236}">
                <a16:creationId xmlns:a16="http://schemas.microsoft.com/office/drawing/2014/main" id="{EF542CC4-79BE-4B0C-AC44-0AF5057A88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6471" y="4443351"/>
            <a:ext cx="2547132" cy="2547132"/>
          </a:xfrm>
          <a:prstGeom prst="rect">
            <a:avLst/>
          </a:prstGeom>
        </p:spPr>
      </p:pic>
      <p:sp>
        <p:nvSpPr>
          <p:cNvPr id="8" name="コンテンツ プレースホルダー 2">
            <a:extLst>
              <a:ext uri="{FF2B5EF4-FFF2-40B4-BE49-F238E27FC236}">
                <a16:creationId xmlns:a16="http://schemas.microsoft.com/office/drawing/2014/main" id="{A4C3E6C2-EDE3-144B-B200-C7BC491D977B}"/>
              </a:ext>
            </a:extLst>
          </p:cNvPr>
          <p:cNvSpPr txBox="1">
            <a:spLocks/>
          </p:cNvSpPr>
          <p:nvPr/>
        </p:nvSpPr>
        <p:spPr>
          <a:xfrm>
            <a:off x="1341120" y="3587603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837339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11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Freeform: Shape 13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15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17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コンテンツ プレースホルダー 3">
            <a:extLst>
              <a:ext uri="{FF2B5EF4-FFF2-40B4-BE49-F238E27FC236}">
                <a16:creationId xmlns:a16="http://schemas.microsoft.com/office/drawing/2014/main" id="{342E3421-9BE1-4906-9939-7D3DB7E2FBD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61081122"/>
              </p:ext>
            </p:extLst>
          </p:nvPr>
        </p:nvGraphicFramePr>
        <p:xfrm>
          <a:off x="963638" y="1404915"/>
          <a:ext cx="4654062" cy="45392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7EE31BFA-9D32-4CF9-8EB0-9249BE3D263E}"/>
              </a:ext>
            </a:extLst>
          </p:cNvPr>
          <p:cNvSpPr txBox="1"/>
          <p:nvPr/>
        </p:nvSpPr>
        <p:spPr>
          <a:xfrm flipH="1">
            <a:off x="3097130" y="393265"/>
            <a:ext cx="598728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4400" dirty="0"/>
              <a:t>なぜ学校とスーパー❓</a:t>
            </a: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4DE95CF9-80AC-2B4C-AA4F-17E22DBC1990}"/>
              </a:ext>
            </a:extLst>
          </p:cNvPr>
          <p:cNvSpPr txBox="1"/>
          <p:nvPr/>
        </p:nvSpPr>
        <p:spPr>
          <a:xfrm>
            <a:off x="9901101" y="6317817"/>
            <a:ext cx="20313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200"/>
              <a:t>出典：ブランド総合研究所</a:t>
            </a:r>
            <a:endParaRPr kumimoji="1" lang="ja-JP" altLang="en-US" sz="1200"/>
          </a:p>
        </p:txBody>
      </p:sp>
      <p:graphicFrame>
        <p:nvGraphicFramePr>
          <p:cNvPr id="15" name="コンテンツ プレースホルダー 3">
            <a:extLst>
              <a:ext uri="{FF2B5EF4-FFF2-40B4-BE49-F238E27FC236}">
                <a16:creationId xmlns:a16="http://schemas.microsoft.com/office/drawing/2014/main" id="{EB543C44-A04F-3542-B1F3-4AED4DE44B2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39054126"/>
              </p:ext>
            </p:extLst>
          </p:nvPr>
        </p:nvGraphicFramePr>
        <p:xfrm>
          <a:off x="6574300" y="1429486"/>
          <a:ext cx="4654062" cy="45392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703B1A26-0142-CF44-A911-4C058447E556}"/>
              </a:ext>
            </a:extLst>
          </p:cNvPr>
          <p:cNvSpPr txBox="1"/>
          <p:nvPr/>
        </p:nvSpPr>
        <p:spPr>
          <a:xfrm>
            <a:off x="917199" y="1640764"/>
            <a:ext cx="5068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(%)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8540ED5D-3084-2443-90D7-82A8CEB78800}"/>
              </a:ext>
            </a:extLst>
          </p:cNvPr>
          <p:cNvSpPr txBox="1"/>
          <p:nvPr/>
        </p:nvSpPr>
        <p:spPr>
          <a:xfrm>
            <a:off x="6548517" y="1640764"/>
            <a:ext cx="5068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(%)</a:t>
            </a:r>
          </a:p>
        </p:txBody>
      </p:sp>
    </p:spTree>
    <p:extLst>
      <p:ext uri="{BB962C8B-B14F-4D97-AF65-F5344CB8AC3E}">
        <p14:creationId xmlns:p14="http://schemas.microsoft.com/office/powerpoint/2010/main" val="23787610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62F021C-E40A-4647-A4B7-860FC738F4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4237" y="79448"/>
            <a:ext cx="10515600" cy="1325563"/>
          </a:xfrm>
        </p:spPr>
        <p:txBody>
          <a:bodyPr/>
          <a:lstStyle/>
          <a:p>
            <a:r>
              <a:rPr lang="ja-JP" altLang="en-US"/>
              <a:t>実際に販売するなら？</a:t>
            </a:r>
            <a:endParaRPr kumimoji="1" lang="ja-JP" altLang="en-US" dirty="0">
              <a:latin typeface="HGPGothicE" panose="020B0900000000000000" pitchFamily="34" charset="-128"/>
              <a:ea typeface="HGPGothicE" panose="020B0900000000000000" pitchFamily="34" charset="-128"/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6A60DD3-4EEB-4C91-9C26-7EC83F32FD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94237" y="1690687"/>
            <a:ext cx="10603525" cy="4351338"/>
          </a:xfrm>
        </p:spPr>
        <p:txBody>
          <a:bodyPr>
            <a:normAutofit/>
          </a:bodyPr>
          <a:lstStyle/>
          <a:p>
            <a:pPr marL="0" indent="0">
              <a:spcAft>
                <a:spcPts val="1700"/>
              </a:spcAft>
              <a:buNone/>
            </a:pPr>
            <a:r>
              <a:rPr lang="ja-JP" altLang="en-US" sz="2400"/>
              <a:t>・素材回収：</a:t>
            </a:r>
            <a:r>
              <a:rPr kumimoji="1" lang="ja-JP" altLang="en-US" sz="2400" b="1">
                <a:solidFill>
                  <a:srgbClr val="FF0000"/>
                </a:solidFill>
              </a:rPr>
              <a:t>学校・スーパー</a:t>
            </a:r>
            <a:r>
              <a:rPr kumimoji="1" lang="ja-JP" altLang="en-US" sz="2400"/>
              <a:t>に</a:t>
            </a:r>
            <a:r>
              <a:rPr lang="ja-JP" altLang="en-US" sz="2400" b="1"/>
              <a:t>回収</a:t>
            </a:r>
            <a:r>
              <a:rPr lang="en-US" altLang="ja-JP" sz="2400" b="1" dirty="0"/>
              <a:t>BOX</a:t>
            </a:r>
            <a:r>
              <a:rPr lang="ja-JP" altLang="en-US" sz="2400"/>
              <a:t>を設置</a:t>
            </a:r>
            <a:endParaRPr lang="en-US" altLang="ja-JP" sz="2400" dirty="0"/>
          </a:p>
          <a:p>
            <a:pPr marL="0" indent="0">
              <a:spcAft>
                <a:spcPts val="1700"/>
              </a:spcAft>
              <a:buNone/>
            </a:pPr>
            <a:r>
              <a:rPr lang="ja-JP" altLang="en-US" sz="2400"/>
              <a:t>・価格：</a:t>
            </a:r>
            <a:r>
              <a:rPr lang="en-US" altLang="ja-JP" sz="2400" dirty="0"/>
              <a:t>1</a:t>
            </a:r>
            <a:r>
              <a:rPr lang="ja-JP" altLang="en-US" sz="2400"/>
              <a:t>本</a:t>
            </a:r>
            <a:r>
              <a:rPr lang="en-US" altLang="ja-JP" sz="2400" b="1" dirty="0"/>
              <a:t>1000</a:t>
            </a:r>
            <a:r>
              <a:rPr lang="ja-JP" altLang="en-US" sz="2400" b="1"/>
              <a:t>円</a:t>
            </a:r>
            <a:r>
              <a:rPr lang="ja-JP" altLang="en-US" sz="2400"/>
              <a:t>以下</a:t>
            </a:r>
            <a:endParaRPr lang="en-US" altLang="ja-JP" sz="2400" dirty="0"/>
          </a:p>
          <a:p>
            <a:pPr marL="0" indent="0">
              <a:spcAft>
                <a:spcPts val="1700"/>
              </a:spcAft>
              <a:buNone/>
            </a:pPr>
            <a:r>
              <a:rPr lang="ja-JP" altLang="en-US" sz="2400"/>
              <a:t>・サービス：店舗持ち込みの</a:t>
            </a:r>
            <a:r>
              <a:rPr lang="ja-JP" altLang="en-US" sz="2400" b="1"/>
              <a:t>修理サブスク</a:t>
            </a:r>
            <a:endParaRPr lang="en-US" altLang="ja-JP" sz="2400" b="1" dirty="0"/>
          </a:p>
          <a:p>
            <a:pPr marL="0" indent="0">
              <a:spcAft>
                <a:spcPts val="1700"/>
              </a:spcAft>
              <a:buNone/>
            </a:pPr>
            <a:r>
              <a:rPr kumimoji="1" lang="ja-JP" altLang="en-US" sz="2400"/>
              <a:t>・使用後の商品：</a:t>
            </a:r>
            <a:endParaRPr kumimoji="1" lang="en-US" altLang="ja-JP" sz="2400" dirty="0"/>
          </a:p>
          <a:p>
            <a:pPr marL="0" indent="0">
              <a:spcAft>
                <a:spcPts val="1700"/>
              </a:spcAft>
              <a:buNone/>
            </a:pPr>
            <a:r>
              <a:rPr kumimoji="1" lang="ja-JP" altLang="en-US" sz="2400"/>
              <a:t>　</a:t>
            </a:r>
            <a:r>
              <a:rPr kumimoji="1" lang="en-US" altLang="ja-JP" sz="2400" dirty="0"/>
              <a:t>	</a:t>
            </a:r>
            <a:r>
              <a:rPr kumimoji="1" lang="ja-JP" altLang="en-US" sz="2400"/>
              <a:t>パーツごとに</a:t>
            </a:r>
            <a:r>
              <a:rPr kumimoji="1" lang="ja-JP" altLang="en-US" sz="2400" b="1"/>
              <a:t>リサイク</a:t>
            </a:r>
            <a:r>
              <a:rPr lang="ja-JP" altLang="en-US" sz="2400" b="1"/>
              <a:t>ル</a:t>
            </a:r>
            <a:r>
              <a:rPr kumimoji="1" lang="ja-JP" altLang="en-US" sz="2400" b="1"/>
              <a:t>可能</a:t>
            </a:r>
            <a:endParaRPr kumimoji="1" lang="en-US" altLang="ja-JP" sz="2400" b="1" dirty="0"/>
          </a:p>
          <a:p>
            <a:pPr marL="0" indent="0">
              <a:spcAft>
                <a:spcPts val="1700"/>
              </a:spcAft>
              <a:buNone/>
            </a:pPr>
            <a:r>
              <a:rPr lang="ja-JP" altLang="en-US" sz="2400"/>
              <a:t>　</a:t>
            </a:r>
            <a:r>
              <a:rPr lang="en-US" altLang="ja-JP" sz="2400" dirty="0"/>
              <a:t>	</a:t>
            </a:r>
            <a:r>
              <a:rPr lang="ja-JP" altLang="en-US" sz="2400"/>
              <a:t>店舗に持ち込み→修復した回数に応じて</a:t>
            </a:r>
            <a:r>
              <a:rPr lang="ja-JP" altLang="en-US" sz="2400" b="1"/>
              <a:t>ポイント付与、賞状</a:t>
            </a:r>
            <a:endParaRPr lang="en-US" altLang="ja-JP" sz="2400" b="1" dirty="0"/>
          </a:p>
        </p:txBody>
      </p:sp>
      <p:pic>
        <p:nvPicPr>
          <p:cNvPr id="6" name="図 5" descr="時計, 記号 が含まれている画像&#10;&#10;自動的に生成された説明">
            <a:extLst>
              <a:ext uri="{FF2B5EF4-FFF2-40B4-BE49-F238E27FC236}">
                <a16:creationId xmlns:a16="http://schemas.microsoft.com/office/drawing/2014/main" id="{EF542CC4-79BE-4B0C-AC44-0AF5057A88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6471" y="4443351"/>
            <a:ext cx="2547132" cy="2547132"/>
          </a:xfrm>
          <a:prstGeom prst="rect">
            <a:avLst/>
          </a:prstGeom>
        </p:spPr>
      </p:pic>
      <p:sp>
        <p:nvSpPr>
          <p:cNvPr id="8" name="コンテンツ プレースホルダー 2">
            <a:extLst>
              <a:ext uri="{FF2B5EF4-FFF2-40B4-BE49-F238E27FC236}">
                <a16:creationId xmlns:a16="http://schemas.microsoft.com/office/drawing/2014/main" id="{A4C3E6C2-EDE3-144B-B200-C7BC491D977B}"/>
              </a:ext>
            </a:extLst>
          </p:cNvPr>
          <p:cNvSpPr txBox="1">
            <a:spLocks/>
          </p:cNvSpPr>
          <p:nvPr/>
        </p:nvSpPr>
        <p:spPr>
          <a:xfrm>
            <a:off x="1341120" y="3587603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967732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642DF2A-1663-7846-B833-CB893C214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最後に</a:t>
            </a:r>
            <a:r>
              <a:rPr kumimoji="1" lang="en-US" altLang="ja-JP" dirty="0"/>
              <a:t>…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E175369-E868-914E-90A7-B8E8E9F616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8730" y="3429000"/>
            <a:ext cx="10814539" cy="3430004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kumimoji="1" lang="ja-JP" altLang="en-US" sz="5400" b="1">
                <a:highlight>
                  <a:srgbClr val="FFFF00"/>
                </a:highlight>
              </a:rPr>
              <a:t>子供たちと未来を変える</a:t>
            </a:r>
            <a:r>
              <a:rPr kumimoji="1" lang="ja-JP" altLang="en-US" sz="5400" b="1"/>
              <a:t>ために</a:t>
            </a:r>
            <a:r>
              <a:rPr lang="en-US" altLang="ja-JP" sz="5400" b="1" dirty="0"/>
              <a:t>  </a:t>
            </a:r>
            <a:r>
              <a:rPr lang="ja-JP" altLang="en-US" sz="5400" b="1"/>
              <a:t>ぜひ私たちと協力してください！</a:t>
            </a:r>
            <a:endParaRPr lang="en-US" altLang="ja-JP" sz="5400" b="1" dirty="0"/>
          </a:p>
          <a:p>
            <a:pPr marL="0" indent="0">
              <a:buNone/>
            </a:pPr>
            <a:endParaRPr kumimoji="1" lang="en-US" altLang="ja-JP" sz="5400" b="1" dirty="0"/>
          </a:p>
          <a:p>
            <a:pPr marL="0" indent="0">
              <a:buNone/>
            </a:pPr>
            <a:endParaRPr kumimoji="1" lang="ja-JP" altLang="en-US" sz="4800"/>
          </a:p>
        </p:txBody>
      </p:sp>
      <p:sp>
        <p:nvSpPr>
          <p:cNvPr id="4" name="コンテンツ プレースホルダー 2">
            <a:extLst>
              <a:ext uri="{FF2B5EF4-FFF2-40B4-BE49-F238E27FC236}">
                <a16:creationId xmlns:a16="http://schemas.microsoft.com/office/drawing/2014/main" id="{384A8A80-9954-D54D-A873-B675D3B27CE1}"/>
              </a:ext>
            </a:extLst>
          </p:cNvPr>
          <p:cNvSpPr txBox="1">
            <a:spLocks/>
          </p:cNvSpPr>
          <p:nvPr/>
        </p:nvSpPr>
        <p:spPr>
          <a:xfrm>
            <a:off x="838198" y="1825625"/>
            <a:ext cx="10814539" cy="2148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ja-JP" sz="54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ja-JP" sz="5400" dirty="0"/>
          </a:p>
          <a:p>
            <a:pPr marL="0" indent="0">
              <a:buFont typeface="Arial" panose="020B0604020202020204" pitchFamily="34" charset="0"/>
              <a:buNone/>
            </a:pPr>
            <a:endParaRPr lang="ja-JP" altLang="en-US" sz="540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D81A3A5F-591A-3947-839A-8ED10705FEEB}"/>
              </a:ext>
            </a:extLst>
          </p:cNvPr>
          <p:cNvSpPr txBox="1"/>
          <p:nvPr/>
        </p:nvSpPr>
        <p:spPr>
          <a:xfrm>
            <a:off x="1148861" y="1825625"/>
            <a:ext cx="102049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800"/>
              <a:t>このプロジェクトを実現したい！</a:t>
            </a:r>
          </a:p>
        </p:txBody>
      </p:sp>
    </p:spTree>
    <p:extLst>
      <p:ext uri="{BB962C8B-B14F-4D97-AF65-F5344CB8AC3E}">
        <p14:creationId xmlns:p14="http://schemas.microsoft.com/office/powerpoint/2010/main" val="1410495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438C48B7-F238-484B-9FDA-E10DEAD41852}"/>
              </a:ext>
            </a:extLst>
          </p:cNvPr>
          <p:cNvSpPr txBox="1"/>
          <p:nvPr/>
        </p:nvSpPr>
        <p:spPr>
          <a:xfrm>
            <a:off x="203480" y="3009091"/>
            <a:ext cx="6224953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3200"/>
              <a:t>リサイクル可能子供用傘</a:t>
            </a:r>
            <a:r>
              <a:rPr lang="en-US" altLang="ja-JP" sz="6000" b="1" dirty="0" err="1"/>
              <a:t>Childrella</a:t>
            </a:r>
            <a:endParaRPr lang="en-US" altLang="ja-JP" sz="6000" b="1" dirty="0"/>
          </a:p>
        </p:txBody>
      </p:sp>
      <p:pic>
        <p:nvPicPr>
          <p:cNvPr id="6" name="図 5" descr="グラフィカル ユーザー インターフェイス, アプリケーション&#10;&#10;自動的に生成された説明">
            <a:extLst>
              <a:ext uri="{FF2B5EF4-FFF2-40B4-BE49-F238E27FC236}">
                <a16:creationId xmlns:a16="http://schemas.microsoft.com/office/drawing/2014/main" id="{974CBB09-48DF-7F48-B7BF-6FDC4A93801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66" t="31223" r="45852" b="22271"/>
          <a:stretch/>
        </p:blipFill>
        <p:spPr>
          <a:xfrm>
            <a:off x="6096000" y="298815"/>
            <a:ext cx="5682342" cy="6260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7265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E372B20-13CD-A649-8703-94F9C26217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なぜ</a:t>
            </a:r>
            <a:r>
              <a:rPr kumimoji="1" lang="en-US" altLang="ja-JP" dirty="0" err="1"/>
              <a:t>Childrella</a:t>
            </a:r>
            <a:r>
              <a:rPr kumimoji="1" lang="en-US" altLang="ja-JP" dirty="0"/>
              <a:t>?</a:t>
            </a:r>
            <a:r>
              <a:rPr lang="ja-JP" altLang="en-US"/>
              <a:t> </a:t>
            </a:r>
            <a:endParaRPr kumimoji="1" lang="ja-JP" altLang="en-US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0F5CD30C-FCC4-6D4D-90EA-EF6CE73C6731}"/>
              </a:ext>
            </a:extLst>
          </p:cNvPr>
          <p:cNvSpPr/>
          <p:nvPr/>
        </p:nvSpPr>
        <p:spPr>
          <a:xfrm>
            <a:off x="367813" y="2804282"/>
            <a:ext cx="2016369" cy="1691518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b="1">
                <a:solidFill>
                  <a:sysClr val="windowText" lastClr="000000"/>
                </a:solidFill>
              </a:rPr>
              <a:t>プラごみを</a:t>
            </a:r>
            <a:r>
              <a:rPr lang="ja-JP" altLang="en-US" b="1">
                <a:solidFill>
                  <a:srgbClr val="FF0000"/>
                </a:solidFill>
              </a:rPr>
              <a:t>再利用</a:t>
            </a:r>
            <a:endParaRPr lang="en-US" altLang="ja-JP" b="1" dirty="0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4297A1DD-7714-D445-911D-1410EB88F458}"/>
              </a:ext>
            </a:extLst>
          </p:cNvPr>
          <p:cNvSpPr/>
          <p:nvPr/>
        </p:nvSpPr>
        <p:spPr>
          <a:xfrm>
            <a:off x="2551236" y="2804283"/>
            <a:ext cx="2124808" cy="1691518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b="1">
                <a:solidFill>
                  <a:srgbClr val="FF0000"/>
                </a:solidFill>
              </a:rPr>
              <a:t>繰り返し</a:t>
            </a:r>
            <a:r>
              <a:rPr lang="ja-JP" altLang="en-US" b="1">
                <a:solidFill>
                  <a:schemeClr val="tx1"/>
                </a:solidFill>
              </a:rPr>
              <a:t>使える</a:t>
            </a:r>
            <a:endParaRPr lang="en-US" altLang="ja-JP" b="1" dirty="0">
              <a:solidFill>
                <a:schemeClr val="tx1"/>
              </a:solidFill>
            </a:endParaRPr>
          </a:p>
          <a:p>
            <a:pPr algn="ctr"/>
            <a:r>
              <a:rPr lang="ja-JP" altLang="en-US" b="1">
                <a:solidFill>
                  <a:schemeClr val="tx1"/>
                </a:solidFill>
              </a:rPr>
              <a:t>デザイン</a:t>
            </a:r>
            <a:endParaRPr lang="en-US" altLang="ja-JP" b="1" dirty="0">
              <a:solidFill>
                <a:schemeClr val="tx1"/>
              </a:solidFill>
            </a:endParaRPr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BD23F8FB-E32A-6D41-8AF6-AC010C396362}"/>
              </a:ext>
            </a:extLst>
          </p:cNvPr>
          <p:cNvSpPr/>
          <p:nvPr/>
        </p:nvSpPr>
        <p:spPr>
          <a:xfrm>
            <a:off x="4853354" y="2775656"/>
            <a:ext cx="2124808" cy="1748769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ja-JP" dirty="0">
              <a:solidFill>
                <a:sysClr val="windowText" lastClr="000000"/>
              </a:solidFill>
            </a:endParaRPr>
          </a:p>
          <a:p>
            <a:pPr algn="ctr"/>
            <a:r>
              <a:rPr lang="ja-JP" altLang="en-US" b="1">
                <a:solidFill>
                  <a:schemeClr val="tx1"/>
                </a:solidFill>
              </a:rPr>
              <a:t>リサイクルの</a:t>
            </a:r>
            <a:endParaRPr lang="en-US" altLang="ja-JP" b="1" dirty="0">
              <a:solidFill>
                <a:schemeClr val="tx1"/>
              </a:solidFill>
            </a:endParaRPr>
          </a:p>
          <a:p>
            <a:pPr algn="ctr"/>
            <a:r>
              <a:rPr lang="ja-JP" altLang="en-US" b="1">
                <a:solidFill>
                  <a:srgbClr val="FF0000"/>
                </a:solidFill>
              </a:rPr>
              <a:t>日常化</a:t>
            </a:r>
            <a:endParaRPr lang="en-US" altLang="ja-JP" b="1" dirty="0">
              <a:solidFill>
                <a:srgbClr val="FF0000"/>
              </a:solidFill>
            </a:endParaRPr>
          </a:p>
          <a:p>
            <a:endParaRPr lang="en-US" altLang="ja-JP" dirty="0">
              <a:solidFill>
                <a:srgbClr val="FF0000"/>
              </a:solidFill>
            </a:endParaRPr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96D14D8C-FB70-7A4E-95EC-817054673561}"/>
              </a:ext>
            </a:extLst>
          </p:cNvPr>
          <p:cNvSpPr/>
          <p:nvPr/>
        </p:nvSpPr>
        <p:spPr>
          <a:xfrm>
            <a:off x="7142789" y="2775655"/>
            <a:ext cx="2248358" cy="1748769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b="1">
                <a:solidFill>
                  <a:srgbClr val="FF0000"/>
                </a:solidFill>
              </a:rPr>
              <a:t>修復</a:t>
            </a:r>
            <a:r>
              <a:rPr lang="ja-JP" altLang="en-US" b="1">
                <a:solidFill>
                  <a:schemeClr val="tx1"/>
                </a:solidFill>
              </a:rPr>
              <a:t>が簡単</a:t>
            </a:r>
            <a:endParaRPr lang="en-US" altLang="ja-JP" b="1" dirty="0">
              <a:solidFill>
                <a:schemeClr val="tx1"/>
              </a:solidFill>
            </a:endParaRPr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B839A8B9-780B-5742-918C-28D6BE9800A7}"/>
              </a:ext>
            </a:extLst>
          </p:cNvPr>
          <p:cNvSpPr/>
          <p:nvPr/>
        </p:nvSpPr>
        <p:spPr>
          <a:xfrm>
            <a:off x="9674654" y="2791779"/>
            <a:ext cx="2124808" cy="1747434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b="1">
                <a:solidFill>
                  <a:sysClr val="windowText" lastClr="000000"/>
                </a:solidFill>
              </a:rPr>
              <a:t>事故を</a:t>
            </a:r>
            <a:r>
              <a:rPr lang="ja-JP" altLang="en-US" b="1">
                <a:solidFill>
                  <a:srgbClr val="FF0000"/>
                </a:solidFill>
              </a:rPr>
              <a:t>防ぐ</a:t>
            </a:r>
            <a:endParaRPr lang="en-US" altLang="ja-JP" b="1" dirty="0">
              <a:solidFill>
                <a:srgbClr val="FF0000"/>
              </a:solidFill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E9D4FD0E-D2EA-464A-AA36-2304C5F06EBD}"/>
              </a:ext>
            </a:extLst>
          </p:cNvPr>
          <p:cNvSpPr/>
          <p:nvPr/>
        </p:nvSpPr>
        <p:spPr>
          <a:xfrm>
            <a:off x="367813" y="2804282"/>
            <a:ext cx="2016369" cy="1691518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ja-JP" dirty="0">
              <a:solidFill>
                <a:sysClr val="windowText" lastClr="000000"/>
              </a:solidFill>
            </a:endParaRPr>
          </a:p>
          <a:p>
            <a:pPr algn="ctr"/>
            <a:r>
              <a:rPr lang="ja-JP" altLang="en-US" sz="2000">
                <a:solidFill>
                  <a:sysClr val="windowText" lastClr="000000"/>
                </a:solidFill>
              </a:rPr>
              <a:t>おうち時間</a:t>
            </a:r>
            <a:r>
              <a:rPr lang="ja-JP" altLang="en-US" sz="2000">
                <a:ln>
                  <a:solidFill>
                    <a:srgbClr val="FF0000"/>
                  </a:solidFill>
                </a:ln>
                <a:solidFill>
                  <a:sysClr val="windowText" lastClr="000000"/>
                </a:solidFill>
              </a:rPr>
              <a:t>増</a:t>
            </a:r>
            <a:endParaRPr lang="en-US" altLang="ja-JP" sz="2000" dirty="0">
              <a:ln>
                <a:solidFill>
                  <a:srgbClr val="FF0000"/>
                </a:solidFill>
              </a:ln>
              <a:solidFill>
                <a:sysClr val="windowText" lastClr="000000"/>
              </a:solidFill>
            </a:endParaRPr>
          </a:p>
          <a:p>
            <a:r>
              <a:rPr lang="ja-JP" altLang="en-US" sz="2000">
                <a:solidFill>
                  <a:sysClr val="windowText" lastClr="000000"/>
                </a:solidFill>
              </a:rPr>
              <a:t>→プラごみ</a:t>
            </a:r>
            <a:r>
              <a:rPr lang="ja-JP" altLang="en-US" sz="2000">
                <a:ln>
                  <a:solidFill>
                    <a:srgbClr val="FF0000"/>
                  </a:solidFill>
                </a:ln>
                <a:solidFill>
                  <a:sysClr val="windowText" lastClr="000000"/>
                </a:solidFill>
              </a:rPr>
              <a:t>増</a:t>
            </a:r>
            <a:endParaRPr lang="en-US" altLang="ja-JP" sz="2000" dirty="0">
              <a:ln>
                <a:solidFill>
                  <a:srgbClr val="FF0000"/>
                </a:solidFill>
              </a:ln>
              <a:solidFill>
                <a:sysClr val="windowText" lastClr="000000"/>
              </a:solidFill>
            </a:endParaRPr>
          </a:p>
          <a:p>
            <a:endParaRPr lang="en-US" altLang="ja-JP" dirty="0">
              <a:ln>
                <a:solidFill>
                  <a:srgbClr val="FF0000"/>
                </a:solidFill>
              </a:ln>
              <a:solidFill>
                <a:sysClr val="windowText" lastClr="000000"/>
              </a:solidFill>
            </a:endParaRPr>
          </a:p>
          <a:p>
            <a:endParaRPr lang="en-US" altLang="ja-JP" dirty="0">
              <a:ln>
                <a:solidFill>
                  <a:srgbClr val="FF0000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1385C726-8F87-6940-AA64-DCC28FD992D6}"/>
              </a:ext>
            </a:extLst>
          </p:cNvPr>
          <p:cNvSpPr/>
          <p:nvPr/>
        </p:nvSpPr>
        <p:spPr>
          <a:xfrm>
            <a:off x="2561492" y="2804282"/>
            <a:ext cx="2139918" cy="1748769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>
                <a:solidFill>
                  <a:schemeClr val="tx1"/>
                </a:solidFill>
              </a:rPr>
              <a:t>傘の</a:t>
            </a:r>
            <a:r>
              <a:rPr lang="ja-JP" altLang="en-US" b="1">
                <a:solidFill>
                  <a:srgbClr val="FF0000"/>
                </a:solidFill>
              </a:rPr>
              <a:t>使い捨て</a:t>
            </a:r>
            <a:r>
              <a:rPr lang="ja-JP" altLang="en-US">
                <a:solidFill>
                  <a:schemeClr val="tx1"/>
                </a:solidFill>
              </a:rPr>
              <a:t>問題</a:t>
            </a:r>
            <a:endParaRPr lang="en-US" altLang="ja-JP" dirty="0">
              <a:solidFill>
                <a:schemeClr val="tx1"/>
              </a:solidFill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8022D7A6-C0ED-C442-87A3-1D4037AB494E}"/>
              </a:ext>
            </a:extLst>
          </p:cNvPr>
          <p:cNvSpPr/>
          <p:nvPr/>
        </p:nvSpPr>
        <p:spPr>
          <a:xfrm>
            <a:off x="4853354" y="2775654"/>
            <a:ext cx="2124808" cy="1748769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>
                <a:solidFill>
                  <a:schemeClr val="tx1"/>
                </a:solidFill>
              </a:rPr>
              <a:t>日常的リサイクルの</a:t>
            </a:r>
            <a:r>
              <a:rPr lang="ja-JP" altLang="en-US" b="1">
                <a:solidFill>
                  <a:srgbClr val="FF0000"/>
                </a:solidFill>
              </a:rPr>
              <a:t>未定着</a:t>
            </a:r>
            <a:endParaRPr lang="en-US" altLang="ja-JP" b="1" dirty="0">
              <a:solidFill>
                <a:srgbClr val="FF0000"/>
              </a:solidFill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CFDC0B5F-B8AE-AF47-9771-74A83AD854B3}"/>
              </a:ext>
            </a:extLst>
          </p:cNvPr>
          <p:cNvSpPr/>
          <p:nvPr/>
        </p:nvSpPr>
        <p:spPr>
          <a:xfrm>
            <a:off x="7130106" y="2775654"/>
            <a:ext cx="2367238" cy="1748769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>
                <a:solidFill>
                  <a:schemeClr val="tx1"/>
                </a:solidFill>
              </a:rPr>
              <a:t>子供は</a:t>
            </a:r>
            <a:r>
              <a:rPr lang="ja-JP" altLang="en-US" b="1">
                <a:solidFill>
                  <a:srgbClr val="FF0000"/>
                </a:solidFill>
              </a:rPr>
              <a:t>傘壊しやすい</a:t>
            </a:r>
            <a:endParaRPr lang="en-US" altLang="ja-JP" b="1" dirty="0">
              <a:solidFill>
                <a:srgbClr val="FF0000"/>
              </a:solidFill>
            </a:endParaRPr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8207A19F-25C9-9144-9FA7-A6C75CA5E58D}"/>
              </a:ext>
            </a:extLst>
          </p:cNvPr>
          <p:cNvSpPr/>
          <p:nvPr/>
        </p:nvSpPr>
        <p:spPr>
          <a:xfrm>
            <a:off x="9674654" y="2816701"/>
            <a:ext cx="2124808" cy="173635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>
                <a:solidFill>
                  <a:schemeClr val="tx1"/>
                </a:solidFill>
              </a:rPr>
              <a:t>雨の日の</a:t>
            </a:r>
            <a:r>
              <a:rPr lang="ja-JP" altLang="en-US" b="1">
                <a:solidFill>
                  <a:srgbClr val="FF0000"/>
                </a:solidFill>
              </a:rPr>
              <a:t>事故多い</a:t>
            </a:r>
            <a:endParaRPr lang="en-US" altLang="ja-JP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27860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ADEC1C1-D8AC-F746-8629-6716AC575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ごみ問題</a:t>
            </a:r>
          </a:p>
        </p:txBody>
      </p:sp>
      <p:sp>
        <p:nvSpPr>
          <p:cNvPr id="3" name="タイトル 1">
            <a:extLst>
              <a:ext uri="{FF2B5EF4-FFF2-40B4-BE49-F238E27FC236}">
                <a16:creationId xmlns:a16="http://schemas.microsoft.com/office/drawing/2014/main" id="{192CC7E4-D7ED-DC45-914A-69F02E7FD99D}"/>
              </a:ext>
            </a:extLst>
          </p:cNvPr>
          <p:cNvSpPr txBox="1">
            <a:spLocks/>
          </p:cNvSpPr>
          <p:nvPr/>
        </p:nvSpPr>
        <p:spPr>
          <a:xfrm>
            <a:off x="985157" y="155885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2400"/>
              <a:t>例えば</a:t>
            </a:r>
            <a:r>
              <a:rPr lang="en-US" altLang="ja-JP" sz="2400" dirty="0"/>
              <a:t>…</a:t>
            </a:r>
          </a:p>
        </p:txBody>
      </p:sp>
      <p:sp>
        <p:nvSpPr>
          <p:cNvPr id="9" name="タイトル 1">
            <a:extLst>
              <a:ext uri="{FF2B5EF4-FFF2-40B4-BE49-F238E27FC236}">
                <a16:creationId xmlns:a16="http://schemas.microsoft.com/office/drawing/2014/main" id="{88BB3C67-CA0A-E543-BB76-3D529C2D47AC}"/>
              </a:ext>
            </a:extLst>
          </p:cNvPr>
          <p:cNvSpPr txBox="1">
            <a:spLocks/>
          </p:cNvSpPr>
          <p:nvPr/>
        </p:nvSpPr>
        <p:spPr>
          <a:xfrm>
            <a:off x="9515264" y="358202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1050"/>
              <a:t>出典：アイカサ</a:t>
            </a:r>
            <a:r>
              <a:rPr lang="en-US" altLang="ja-JP" sz="1050" dirty="0"/>
              <a:t>HP</a:t>
            </a:r>
          </a:p>
        </p:txBody>
      </p:sp>
      <p:sp>
        <p:nvSpPr>
          <p:cNvPr id="10" name="タイトル 1">
            <a:extLst>
              <a:ext uri="{FF2B5EF4-FFF2-40B4-BE49-F238E27FC236}">
                <a16:creationId xmlns:a16="http://schemas.microsoft.com/office/drawing/2014/main" id="{53528AAE-682B-CF46-B4F7-28D278573C84}"/>
              </a:ext>
            </a:extLst>
          </p:cNvPr>
          <p:cNvSpPr txBox="1">
            <a:spLocks/>
          </p:cNvSpPr>
          <p:nvPr/>
        </p:nvSpPr>
        <p:spPr>
          <a:xfrm>
            <a:off x="2958977" y="5167312"/>
            <a:ext cx="713208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3600" b="1"/>
              <a:t>＋児童は傘を</a:t>
            </a:r>
            <a:r>
              <a:rPr lang="ja-JP" altLang="en-US" sz="4800" b="1"/>
              <a:t>頻繁に壊す！</a:t>
            </a:r>
            <a:endParaRPr lang="en-US" altLang="ja-JP" sz="3600" b="1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B3A519AA-3124-2A4C-8C9C-0039E0354891}"/>
              </a:ext>
            </a:extLst>
          </p:cNvPr>
          <p:cNvSpPr txBox="1"/>
          <p:nvPr/>
        </p:nvSpPr>
        <p:spPr>
          <a:xfrm>
            <a:off x="1662793" y="2001406"/>
            <a:ext cx="9160328" cy="24683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ja-JP" altLang="en-US" sz="5400"/>
              <a:t>日本の年間ビニール傘消費量</a:t>
            </a:r>
            <a:endParaRPr lang="en-US" altLang="ja-JP" sz="5400" dirty="0"/>
          </a:p>
          <a:p>
            <a:pPr algn="ctr">
              <a:lnSpc>
                <a:spcPct val="150000"/>
              </a:lnSpc>
            </a:pPr>
            <a:r>
              <a:rPr kumimoji="1" lang="ja-JP" altLang="en-US" sz="5400"/>
              <a:t>　</a:t>
            </a:r>
            <a:r>
              <a:rPr kumimoji="1" lang="ja-JP" altLang="en-US" sz="5400" b="1">
                <a:highlight>
                  <a:srgbClr val="FFFF00"/>
                </a:highlight>
              </a:rPr>
              <a:t>約</a:t>
            </a:r>
            <a:r>
              <a:rPr kumimoji="1" lang="en-US" altLang="ja-JP" sz="5400" b="1" dirty="0">
                <a:highlight>
                  <a:srgbClr val="FFFF00"/>
                </a:highlight>
              </a:rPr>
              <a:t>80,000,000</a:t>
            </a:r>
            <a:r>
              <a:rPr kumimoji="1" lang="ja-JP" altLang="en-US" sz="5400" b="1">
                <a:highlight>
                  <a:srgbClr val="FFFF00"/>
                </a:highlight>
              </a:rPr>
              <a:t>本</a:t>
            </a:r>
          </a:p>
        </p:txBody>
      </p:sp>
    </p:spTree>
    <p:extLst>
      <p:ext uri="{BB962C8B-B14F-4D97-AF65-F5344CB8AC3E}">
        <p14:creationId xmlns:p14="http://schemas.microsoft.com/office/powerpoint/2010/main" val="21672051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コンテンツ プレースホルダー 4" descr="グラフ, ウォーターフォール図&#10;&#10;自動的に生成された説明">
            <a:extLst>
              <a:ext uri="{FF2B5EF4-FFF2-40B4-BE49-F238E27FC236}">
                <a16:creationId xmlns:a16="http://schemas.microsoft.com/office/drawing/2014/main" id="{29CB584B-3553-4366-AB5E-A6A1D7F3AB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014" y="2548895"/>
            <a:ext cx="4763225" cy="3179452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54679324-A5F1-442B-B011-3A96F988F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713" y="-15346"/>
            <a:ext cx="4078637" cy="1150835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kumimoji="1" lang="ja-JP" altLang="en-US" sz="4400" dirty="0"/>
              <a:t>雨の日</a:t>
            </a:r>
            <a:r>
              <a:rPr kumimoji="1" lang="ja-JP" altLang="en-US" sz="4400"/>
              <a:t>の事故率</a:t>
            </a:r>
            <a:endParaRPr kumimoji="1" lang="en-US" altLang="ja-JP" sz="4400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7C4AFE43-8F4B-4F34-A854-22CE13FF1C4D}"/>
              </a:ext>
            </a:extLst>
          </p:cNvPr>
          <p:cNvSpPr txBox="1"/>
          <p:nvPr/>
        </p:nvSpPr>
        <p:spPr>
          <a:xfrm>
            <a:off x="723832" y="6451527"/>
            <a:ext cx="572595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900" dirty="0"/>
              <a:t>くるくら　</a:t>
            </a:r>
            <a:r>
              <a:rPr kumimoji="1" lang="en-US" altLang="ja-JP" sz="900" dirty="0">
                <a:hlinkClick r:id="rId4"/>
              </a:rPr>
              <a:t>https://kurukura.jp/safety/20200624-20.html</a:t>
            </a:r>
            <a:r>
              <a:rPr kumimoji="1" lang="ja-JP" altLang="en-US" sz="900" dirty="0"/>
              <a:t>　　　　</a:t>
            </a:r>
            <a:r>
              <a:rPr lang="ja-JP" altLang="en-US" sz="900" b="0" i="0" dirty="0">
                <a:solidFill>
                  <a:srgbClr val="6C757D"/>
                </a:solidFill>
                <a:effectLst/>
                <a:latin typeface="Helvetica Neue"/>
              </a:rPr>
              <a:t>出典：首都高速の資料</a:t>
            </a:r>
            <a:endParaRPr kumimoji="1" lang="ja-JP" altLang="en-US" sz="900" dirty="0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262C6373-1DDB-2545-B88A-4CF6BD325772}"/>
              </a:ext>
            </a:extLst>
          </p:cNvPr>
          <p:cNvSpPr txBox="1"/>
          <p:nvPr/>
        </p:nvSpPr>
        <p:spPr>
          <a:xfrm>
            <a:off x="813014" y="1713488"/>
            <a:ext cx="51597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/>
              <a:t>1. </a:t>
            </a:r>
            <a:r>
              <a:rPr kumimoji="1" lang="ja-JP" altLang="en-US" sz="2000"/>
              <a:t>視界が</a:t>
            </a:r>
            <a:r>
              <a:rPr kumimoji="1" lang="ja-JP" altLang="en-US" sz="2000" b="1"/>
              <a:t>悪い</a:t>
            </a:r>
            <a:r>
              <a:rPr kumimoji="1" lang="ja-JP" altLang="en-US" sz="2000"/>
              <a:t>、歩行者</a:t>
            </a:r>
            <a:r>
              <a:rPr kumimoji="1" lang="ja-JP" altLang="en-US" sz="2000" b="1"/>
              <a:t>見えない</a:t>
            </a:r>
            <a:endParaRPr kumimoji="1" lang="en-US" altLang="ja-JP" sz="2000" b="1" dirty="0"/>
          </a:p>
          <a:p>
            <a:endParaRPr lang="en-US" altLang="ja-JP" sz="2000" dirty="0"/>
          </a:p>
        </p:txBody>
      </p:sp>
      <p:sp>
        <p:nvSpPr>
          <p:cNvPr id="3" name="ドーナツ 2">
            <a:extLst>
              <a:ext uri="{FF2B5EF4-FFF2-40B4-BE49-F238E27FC236}">
                <a16:creationId xmlns:a16="http://schemas.microsoft.com/office/drawing/2014/main" id="{214730C9-0222-5942-9118-123110377D31}"/>
              </a:ext>
            </a:extLst>
          </p:cNvPr>
          <p:cNvSpPr/>
          <p:nvPr/>
        </p:nvSpPr>
        <p:spPr>
          <a:xfrm>
            <a:off x="2024741" y="3219178"/>
            <a:ext cx="1759584" cy="808893"/>
          </a:xfrm>
          <a:prstGeom prst="donut">
            <a:avLst>
              <a:gd name="adj" fmla="val 12462"/>
            </a:avLst>
          </a:prstGeom>
          <a:solidFill>
            <a:srgbClr val="00206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pic>
        <p:nvPicPr>
          <p:cNvPr id="6" name="図 5" descr="コンピューターのスクリーンショット&#10;&#10;自動的に生成された説明">
            <a:extLst>
              <a:ext uri="{FF2B5EF4-FFF2-40B4-BE49-F238E27FC236}">
                <a16:creationId xmlns:a16="http://schemas.microsoft.com/office/drawing/2014/main" id="{D03185D9-482B-2D4A-9A14-28429134244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5" t="22223" r="76171" b="22346"/>
          <a:stretch/>
        </p:blipFill>
        <p:spPr>
          <a:xfrm>
            <a:off x="7899543" y="1441672"/>
            <a:ext cx="2927201" cy="4914727"/>
          </a:xfrm>
          <a:prstGeom prst="rect">
            <a:avLst/>
          </a:prstGeom>
        </p:spPr>
      </p:pic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9FE73488-5773-F34E-BEE4-4CF36BAFDECB}"/>
              </a:ext>
            </a:extLst>
          </p:cNvPr>
          <p:cNvCxnSpPr/>
          <p:nvPr/>
        </p:nvCxnSpPr>
        <p:spPr>
          <a:xfrm>
            <a:off x="6449786" y="560071"/>
            <a:ext cx="0" cy="53182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917E4333-BC2E-4C4D-B41F-A2C339C8AE4D}"/>
              </a:ext>
            </a:extLst>
          </p:cNvPr>
          <p:cNvSpPr txBox="1"/>
          <p:nvPr/>
        </p:nvSpPr>
        <p:spPr>
          <a:xfrm>
            <a:off x="7500327" y="795341"/>
            <a:ext cx="51597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/>
              <a:t>２</a:t>
            </a:r>
            <a:r>
              <a:rPr lang="en-US" altLang="ja-JP" dirty="0"/>
              <a:t>. </a:t>
            </a:r>
            <a:r>
              <a:rPr kumimoji="1" lang="ja-JP" altLang="en-US"/>
              <a:t>傘が</a:t>
            </a:r>
            <a:r>
              <a:rPr kumimoji="1" lang="ja-JP" altLang="en-US" b="1"/>
              <a:t>ぶつかる怪我</a:t>
            </a:r>
            <a:endParaRPr kumimoji="1" lang="en-US" altLang="ja-JP" b="1" dirty="0"/>
          </a:p>
          <a:p>
            <a:endParaRPr lang="en-US" altLang="ja-JP" dirty="0"/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B47E084F-A819-5047-8A25-A7B12957EF30}"/>
              </a:ext>
            </a:extLst>
          </p:cNvPr>
          <p:cNvSpPr/>
          <p:nvPr/>
        </p:nvSpPr>
        <p:spPr>
          <a:xfrm>
            <a:off x="6652599" y="6378430"/>
            <a:ext cx="54210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ja-JP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Hiragino Kaku Gothic ProN" panose="020B0300000000000000" pitchFamily="34" charset="-128"/>
                <a:ea typeface="Hiragino Kaku Gothic ProN" panose="020B0300000000000000" pitchFamily="34" charset="-128"/>
              </a:rPr>
              <a:t>https://</a:t>
            </a:r>
            <a:r>
              <a:rPr lang="en" altLang="ja-JP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iragino Kaku Gothic ProN" panose="020B0300000000000000" pitchFamily="34" charset="-128"/>
                <a:ea typeface="Hiragino Kaku Gothic ProN" panose="020B0300000000000000" pitchFamily="34" charset="-128"/>
              </a:rPr>
              <a:t>twitter.com</a:t>
            </a:r>
            <a:r>
              <a:rPr lang="en" altLang="ja-JP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Hiragino Kaku Gothic ProN" panose="020B0300000000000000" pitchFamily="34" charset="-128"/>
                <a:ea typeface="Hiragino Kaku Gothic ProN" panose="020B0300000000000000" pitchFamily="34" charset="-128"/>
              </a:rPr>
              <a:t>/</a:t>
            </a:r>
            <a:r>
              <a:rPr lang="en" altLang="ja-JP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iragino Kaku Gothic ProN" panose="020B0300000000000000" pitchFamily="34" charset="-128"/>
                <a:ea typeface="Hiragino Kaku Gothic ProN" panose="020B0300000000000000" pitchFamily="34" charset="-128"/>
              </a:rPr>
              <a:t>ishiimark_sign</a:t>
            </a:r>
            <a:r>
              <a:rPr lang="en" altLang="ja-JP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Hiragino Kaku Gothic ProN" panose="020B0300000000000000" pitchFamily="34" charset="-128"/>
                <a:ea typeface="Hiragino Kaku Gothic ProN" panose="020B0300000000000000" pitchFamily="34" charset="-128"/>
              </a:rPr>
              <a:t>/status/1403714329648656390?s=20&amp;t=4cFvbr7ZFZsM-qdX-doGIA</a:t>
            </a:r>
            <a:endParaRPr lang="ja-JP" altLang="en-US" sz="9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73832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E372B20-13CD-A649-8703-94F9C26217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なぜ</a:t>
            </a:r>
            <a:r>
              <a:rPr kumimoji="1" lang="en-US" altLang="ja-JP" dirty="0" err="1"/>
              <a:t>Childrella</a:t>
            </a:r>
            <a:r>
              <a:rPr kumimoji="1" lang="en-US" altLang="ja-JP" dirty="0"/>
              <a:t>?</a:t>
            </a:r>
            <a:r>
              <a:rPr lang="ja-JP" altLang="en-US"/>
              <a:t> </a:t>
            </a:r>
            <a:endParaRPr kumimoji="1" lang="ja-JP" altLang="en-US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0F5CD30C-FCC4-6D4D-90EA-EF6CE73C6731}"/>
              </a:ext>
            </a:extLst>
          </p:cNvPr>
          <p:cNvSpPr/>
          <p:nvPr/>
        </p:nvSpPr>
        <p:spPr>
          <a:xfrm>
            <a:off x="367813" y="2804282"/>
            <a:ext cx="2016369" cy="1691518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b="1">
                <a:solidFill>
                  <a:sysClr val="windowText" lastClr="000000"/>
                </a:solidFill>
              </a:rPr>
              <a:t>プラごみを</a:t>
            </a:r>
            <a:r>
              <a:rPr lang="ja-JP" altLang="en-US" b="1">
                <a:solidFill>
                  <a:srgbClr val="FF0000"/>
                </a:solidFill>
              </a:rPr>
              <a:t>再利用</a:t>
            </a:r>
            <a:endParaRPr lang="en-US" altLang="ja-JP" b="1" dirty="0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4297A1DD-7714-D445-911D-1410EB88F458}"/>
              </a:ext>
            </a:extLst>
          </p:cNvPr>
          <p:cNvSpPr/>
          <p:nvPr/>
        </p:nvSpPr>
        <p:spPr>
          <a:xfrm>
            <a:off x="2551236" y="2804283"/>
            <a:ext cx="2124808" cy="1691518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b="1">
                <a:solidFill>
                  <a:srgbClr val="FF0000"/>
                </a:solidFill>
              </a:rPr>
              <a:t>繰り返し</a:t>
            </a:r>
            <a:r>
              <a:rPr lang="ja-JP" altLang="en-US" b="1">
                <a:solidFill>
                  <a:schemeClr val="tx1"/>
                </a:solidFill>
              </a:rPr>
              <a:t>使える</a:t>
            </a:r>
            <a:endParaRPr lang="en-US" altLang="ja-JP" b="1" dirty="0">
              <a:solidFill>
                <a:schemeClr val="tx1"/>
              </a:solidFill>
            </a:endParaRPr>
          </a:p>
          <a:p>
            <a:pPr algn="ctr"/>
            <a:r>
              <a:rPr lang="ja-JP" altLang="en-US" b="1">
                <a:solidFill>
                  <a:schemeClr val="tx1"/>
                </a:solidFill>
              </a:rPr>
              <a:t>デザイン</a:t>
            </a:r>
            <a:endParaRPr lang="en-US" altLang="ja-JP" b="1" dirty="0">
              <a:solidFill>
                <a:schemeClr val="tx1"/>
              </a:solidFill>
            </a:endParaRPr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BD23F8FB-E32A-6D41-8AF6-AC010C396362}"/>
              </a:ext>
            </a:extLst>
          </p:cNvPr>
          <p:cNvSpPr/>
          <p:nvPr/>
        </p:nvSpPr>
        <p:spPr>
          <a:xfrm>
            <a:off x="4853354" y="2775656"/>
            <a:ext cx="2124808" cy="1748769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ja-JP" dirty="0">
              <a:solidFill>
                <a:sysClr val="windowText" lastClr="000000"/>
              </a:solidFill>
            </a:endParaRPr>
          </a:p>
          <a:p>
            <a:pPr algn="ctr"/>
            <a:r>
              <a:rPr lang="ja-JP" altLang="en-US" b="1">
                <a:solidFill>
                  <a:schemeClr val="tx1"/>
                </a:solidFill>
              </a:rPr>
              <a:t>リサイクルの</a:t>
            </a:r>
            <a:endParaRPr lang="en-US" altLang="ja-JP" b="1" dirty="0">
              <a:solidFill>
                <a:schemeClr val="tx1"/>
              </a:solidFill>
            </a:endParaRPr>
          </a:p>
          <a:p>
            <a:pPr algn="ctr"/>
            <a:r>
              <a:rPr lang="ja-JP" altLang="en-US" b="1">
                <a:solidFill>
                  <a:srgbClr val="FF0000"/>
                </a:solidFill>
              </a:rPr>
              <a:t>日常化</a:t>
            </a:r>
            <a:endParaRPr lang="en-US" altLang="ja-JP" b="1" dirty="0">
              <a:solidFill>
                <a:srgbClr val="FF0000"/>
              </a:solidFill>
            </a:endParaRPr>
          </a:p>
          <a:p>
            <a:endParaRPr lang="en-US" altLang="ja-JP" dirty="0">
              <a:solidFill>
                <a:srgbClr val="FF0000"/>
              </a:solidFill>
            </a:endParaRPr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96D14D8C-FB70-7A4E-95EC-817054673561}"/>
              </a:ext>
            </a:extLst>
          </p:cNvPr>
          <p:cNvSpPr/>
          <p:nvPr/>
        </p:nvSpPr>
        <p:spPr>
          <a:xfrm>
            <a:off x="7142789" y="2775655"/>
            <a:ext cx="2248358" cy="1748769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b="1">
                <a:solidFill>
                  <a:srgbClr val="FF0000"/>
                </a:solidFill>
              </a:rPr>
              <a:t>修復</a:t>
            </a:r>
            <a:r>
              <a:rPr lang="ja-JP" altLang="en-US" b="1">
                <a:solidFill>
                  <a:schemeClr val="tx1"/>
                </a:solidFill>
              </a:rPr>
              <a:t>が簡単</a:t>
            </a:r>
            <a:endParaRPr lang="en-US" altLang="ja-JP" b="1" dirty="0">
              <a:solidFill>
                <a:schemeClr val="tx1"/>
              </a:solidFill>
            </a:endParaRPr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B839A8B9-780B-5742-918C-28D6BE9800A7}"/>
              </a:ext>
            </a:extLst>
          </p:cNvPr>
          <p:cNvSpPr/>
          <p:nvPr/>
        </p:nvSpPr>
        <p:spPr>
          <a:xfrm>
            <a:off x="9674654" y="2791779"/>
            <a:ext cx="2124808" cy="1747434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b="1">
                <a:solidFill>
                  <a:sysClr val="windowText" lastClr="000000"/>
                </a:solidFill>
              </a:rPr>
              <a:t>事故を</a:t>
            </a:r>
            <a:r>
              <a:rPr lang="ja-JP" altLang="en-US" b="1">
                <a:solidFill>
                  <a:srgbClr val="FF0000"/>
                </a:solidFill>
              </a:rPr>
              <a:t>防ぐ</a:t>
            </a:r>
            <a:endParaRPr lang="en-US" altLang="ja-JP" b="1" dirty="0">
              <a:solidFill>
                <a:srgbClr val="FF0000"/>
              </a:solidFill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E9D4FD0E-D2EA-464A-AA36-2304C5F06EBD}"/>
              </a:ext>
            </a:extLst>
          </p:cNvPr>
          <p:cNvSpPr/>
          <p:nvPr/>
        </p:nvSpPr>
        <p:spPr>
          <a:xfrm>
            <a:off x="367813" y="2804282"/>
            <a:ext cx="2016369" cy="1691518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ja-JP" dirty="0">
              <a:solidFill>
                <a:sysClr val="windowText" lastClr="000000"/>
              </a:solidFill>
            </a:endParaRPr>
          </a:p>
          <a:p>
            <a:pPr algn="ctr"/>
            <a:r>
              <a:rPr lang="ja-JP" altLang="en-US" sz="2000">
                <a:solidFill>
                  <a:sysClr val="windowText" lastClr="000000"/>
                </a:solidFill>
              </a:rPr>
              <a:t>おうち時間</a:t>
            </a:r>
            <a:r>
              <a:rPr lang="ja-JP" altLang="en-US" sz="2000">
                <a:ln>
                  <a:solidFill>
                    <a:srgbClr val="FF0000"/>
                  </a:solidFill>
                </a:ln>
                <a:solidFill>
                  <a:sysClr val="windowText" lastClr="000000"/>
                </a:solidFill>
              </a:rPr>
              <a:t>増</a:t>
            </a:r>
            <a:endParaRPr lang="en-US" altLang="ja-JP" sz="2000" dirty="0">
              <a:ln>
                <a:solidFill>
                  <a:srgbClr val="FF0000"/>
                </a:solidFill>
              </a:ln>
              <a:solidFill>
                <a:sysClr val="windowText" lastClr="000000"/>
              </a:solidFill>
            </a:endParaRPr>
          </a:p>
          <a:p>
            <a:r>
              <a:rPr lang="ja-JP" altLang="en-US" sz="2000">
                <a:solidFill>
                  <a:sysClr val="windowText" lastClr="000000"/>
                </a:solidFill>
              </a:rPr>
              <a:t>→プラごみ</a:t>
            </a:r>
            <a:r>
              <a:rPr lang="ja-JP" altLang="en-US" sz="2000">
                <a:ln>
                  <a:solidFill>
                    <a:srgbClr val="FF0000"/>
                  </a:solidFill>
                </a:ln>
                <a:solidFill>
                  <a:sysClr val="windowText" lastClr="000000"/>
                </a:solidFill>
              </a:rPr>
              <a:t>増</a:t>
            </a:r>
            <a:endParaRPr lang="en-US" altLang="ja-JP" sz="2000" dirty="0">
              <a:ln>
                <a:solidFill>
                  <a:srgbClr val="FF0000"/>
                </a:solidFill>
              </a:ln>
              <a:solidFill>
                <a:sysClr val="windowText" lastClr="000000"/>
              </a:solidFill>
            </a:endParaRPr>
          </a:p>
          <a:p>
            <a:endParaRPr lang="en-US" altLang="ja-JP" dirty="0">
              <a:ln>
                <a:solidFill>
                  <a:srgbClr val="FF0000"/>
                </a:solidFill>
              </a:ln>
              <a:solidFill>
                <a:sysClr val="windowText" lastClr="000000"/>
              </a:solidFill>
            </a:endParaRPr>
          </a:p>
          <a:p>
            <a:endParaRPr lang="en-US" altLang="ja-JP" dirty="0">
              <a:ln>
                <a:solidFill>
                  <a:srgbClr val="FF0000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1385C726-8F87-6940-AA64-DCC28FD992D6}"/>
              </a:ext>
            </a:extLst>
          </p:cNvPr>
          <p:cNvSpPr/>
          <p:nvPr/>
        </p:nvSpPr>
        <p:spPr>
          <a:xfrm>
            <a:off x="2561492" y="2804282"/>
            <a:ext cx="2139918" cy="1748769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>
                <a:solidFill>
                  <a:schemeClr val="tx1"/>
                </a:solidFill>
              </a:rPr>
              <a:t>傘の</a:t>
            </a:r>
            <a:r>
              <a:rPr lang="ja-JP" altLang="en-US" b="1">
                <a:solidFill>
                  <a:srgbClr val="FF0000"/>
                </a:solidFill>
              </a:rPr>
              <a:t>使い捨て</a:t>
            </a:r>
            <a:r>
              <a:rPr lang="ja-JP" altLang="en-US">
                <a:solidFill>
                  <a:schemeClr val="tx1"/>
                </a:solidFill>
              </a:rPr>
              <a:t>問題</a:t>
            </a:r>
            <a:endParaRPr lang="en-US" altLang="ja-JP" dirty="0">
              <a:solidFill>
                <a:schemeClr val="tx1"/>
              </a:solidFill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8022D7A6-C0ED-C442-87A3-1D4037AB494E}"/>
              </a:ext>
            </a:extLst>
          </p:cNvPr>
          <p:cNvSpPr/>
          <p:nvPr/>
        </p:nvSpPr>
        <p:spPr>
          <a:xfrm>
            <a:off x="4853354" y="2775654"/>
            <a:ext cx="2124808" cy="1748769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>
                <a:solidFill>
                  <a:schemeClr val="tx1"/>
                </a:solidFill>
              </a:rPr>
              <a:t>日常的リサイクルの</a:t>
            </a:r>
            <a:r>
              <a:rPr lang="ja-JP" altLang="en-US" b="1">
                <a:solidFill>
                  <a:srgbClr val="FF0000"/>
                </a:solidFill>
              </a:rPr>
              <a:t>未定着</a:t>
            </a:r>
            <a:endParaRPr lang="en-US" altLang="ja-JP" b="1" dirty="0">
              <a:solidFill>
                <a:srgbClr val="FF0000"/>
              </a:solidFill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CFDC0B5F-B8AE-AF47-9771-74A83AD854B3}"/>
              </a:ext>
            </a:extLst>
          </p:cNvPr>
          <p:cNvSpPr/>
          <p:nvPr/>
        </p:nvSpPr>
        <p:spPr>
          <a:xfrm>
            <a:off x="7130106" y="2775654"/>
            <a:ext cx="2367238" cy="1748769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>
                <a:solidFill>
                  <a:schemeClr val="tx1"/>
                </a:solidFill>
              </a:rPr>
              <a:t>子供は</a:t>
            </a:r>
            <a:r>
              <a:rPr lang="ja-JP" altLang="en-US" b="1">
                <a:solidFill>
                  <a:srgbClr val="FF0000"/>
                </a:solidFill>
              </a:rPr>
              <a:t>傘壊しやすい</a:t>
            </a:r>
            <a:endParaRPr lang="en-US" altLang="ja-JP" b="1" dirty="0">
              <a:solidFill>
                <a:srgbClr val="FF0000"/>
              </a:solidFill>
            </a:endParaRPr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8207A19F-25C9-9144-9FA7-A6C75CA5E58D}"/>
              </a:ext>
            </a:extLst>
          </p:cNvPr>
          <p:cNvSpPr/>
          <p:nvPr/>
        </p:nvSpPr>
        <p:spPr>
          <a:xfrm>
            <a:off x="9674654" y="2816701"/>
            <a:ext cx="2124808" cy="173635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>
                <a:solidFill>
                  <a:schemeClr val="tx1"/>
                </a:solidFill>
              </a:rPr>
              <a:t>雨の日の</a:t>
            </a:r>
            <a:r>
              <a:rPr lang="ja-JP" altLang="en-US" b="1">
                <a:solidFill>
                  <a:srgbClr val="FF0000"/>
                </a:solidFill>
              </a:rPr>
              <a:t>事故多い</a:t>
            </a:r>
            <a:endParaRPr lang="en-US" altLang="ja-JP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5626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1" grpId="0" animBg="1"/>
      <p:bldP spid="12" grpId="0" animBg="1"/>
      <p:bldP spid="1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A8FFEA1-1B69-4F42-B552-0CCF725968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A3C9226-5EC8-460B-82D7-72AA994DF9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2A90A9D-33DF-408E-BF4C-F82588935C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E6AA15AE-DAFE-4E1E-B05F-F57962FD3A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コンテンツ プレースホルダー 4" descr="傘 が含まれている画像&#10;&#10;自動的に生成された説明">
            <a:extLst>
              <a:ext uri="{FF2B5EF4-FFF2-40B4-BE49-F238E27FC236}">
                <a16:creationId xmlns:a16="http://schemas.microsoft.com/office/drawing/2014/main" id="{66C35E92-3F73-4848-BB6D-719F5A27A0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7030" y="2133165"/>
            <a:ext cx="5693228" cy="4265159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07141D5-A57C-43F5-A655-5BA2D0D2AF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09305" y="4343400"/>
            <a:ext cx="32004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D9DB1F97-BFF9-46CC-8EB4-BB63B98F13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8CAE6E3-39B4-4A16-97BC-9C376B9B7E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99EB8358-2004-402C-B6BF-8042E8323A84}"/>
              </a:ext>
            </a:extLst>
          </p:cNvPr>
          <p:cNvSpPr txBox="1"/>
          <p:nvPr/>
        </p:nvSpPr>
        <p:spPr>
          <a:xfrm>
            <a:off x="833050" y="657945"/>
            <a:ext cx="52613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 err="1"/>
              <a:t>Childrella</a:t>
            </a:r>
            <a:r>
              <a:rPr kumimoji="1" lang="ja-JP" altLang="en-US" sz="3200"/>
              <a:t>ってこんなモノ！</a:t>
            </a:r>
            <a:endParaRPr kumimoji="1" lang="ja-JP" altLang="en-US" sz="3200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35ECA77E-C5C0-451E-91BF-1DBAFBB4D1BF}"/>
              </a:ext>
            </a:extLst>
          </p:cNvPr>
          <p:cNvSpPr txBox="1"/>
          <p:nvPr/>
        </p:nvSpPr>
        <p:spPr>
          <a:xfrm>
            <a:off x="5693228" y="2208815"/>
            <a:ext cx="587037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/>
              <a:t>・家庭の</a:t>
            </a:r>
            <a:r>
              <a:rPr lang="ja-JP" altLang="en-US" sz="2400"/>
              <a:t>プラごみを</a:t>
            </a:r>
            <a:r>
              <a:rPr lang="ja-JP" altLang="en-US" sz="2800" b="1"/>
              <a:t>再利用</a:t>
            </a:r>
            <a:endParaRPr lang="en-US" altLang="ja-JP" sz="2400" b="1" dirty="0"/>
          </a:p>
          <a:p>
            <a:endParaRPr kumimoji="1" lang="en-US" altLang="ja-JP" sz="2400" dirty="0"/>
          </a:p>
          <a:p>
            <a:r>
              <a:rPr kumimoji="1" lang="ja-JP" altLang="en-US" sz="2400"/>
              <a:t>・</a:t>
            </a:r>
            <a:r>
              <a:rPr lang="ja-JP" altLang="en-US" sz="2800" b="1"/>
              <a:t>事故を防ぐ</a:t>
            </a:r>
            <a:r>
              <a:rPr lang="ja-JP" altLang="en-US" sz="2400"/>
              <a:t>３つのデザイン</a:t>
            </a:r>
            <a:endParaRPr lang="en-US" altLang="ja-JP" sz="2400" dirty="0"/>
          </a:p>
          <a:p>
            <a:endParaRPr lang="en-US" altLang="ja-JP" sz="2400" dirty="0"/>
          </a:p>
          <a:p>
            <a:r>
              <a:rPr lang="ja-JP" altLang="en-US" sz="2400"/>
              <a:t>・壊れた</a:t>
            </a:r>
            <a:r>
              <a:rPr lang="ja-JP" altLang="en-US" sz="2800" b="1"/>
              <a:t>パーツごとの修復</a:t>
            </a:r>
            <a:r>
              <a:rPr lang="ja-JP" altLang="en-US" sz="2400"/>
              <a:t>が可能</a:t>
            </a:r>
            <a:endParaRPr lang="en-US" altLang="ja-JP" sz="2400" dirty="0"/>
          </a:p>
        </p:txBody>
      </p:sp>
    </p:spTree>
    <p:extLst>
      <p:ext uri="{BB962C8B-B14F-4D97-AF65-F5344CB8AC3E}">
        <p14:creationId xmlns:p14="http://schemas.microsoft.com/office/powerpoint/2010/main" val="2667555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CAAA195-9328-CC47-8338-D0B6B44C2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1.  </a:t>
            </a:r>
            <a:r>
              <a:rPr lang="ja-JP" altLang="en-US"/>
              <a:t>家庭のプラごみを再利用</a:t>
            </a:r>
            <a:br>
              <a:rPr lang="ja-JP" altLang="en-US"/>
            </a:br>
            <a:endParaRPr kumimoji="1" lang="ja-JP" altLang="en-US"/>
          </a:p>
        </p:txBody>
      </p:sp>
      <p:pic>
        <p:nvPicPr>
          <p:cNvPr id="8" name="コンテンツ プレースホルダー 6">
            <a:extLst>
              <a:ext uri="{FF2B5EF4-FFF2-40B4-BE49-F238E27FC236}">
                <a16:creationId xmlns:a16="http://schemas.microsoft.com/office/drawing/2014/main" id="{14DF7019-8697-984C-A901-357869DCF6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360" y="4011089"/>
            <a:ext cx="2649146" cy="176695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</p:pic>
      <p:pic>
        <p:nvPicPr>
          <p:cNvPr id="18" name="図 17" descr="テキスト, 手紙&#10;&#10;自動的に生成された説明">
            <a:extLst>
              <a:ext uri="{FF2B5EF4-FFF2-40B4-BE49-F238E27FC236}">
                <a16:creationId xmlns:a16="http://schemas.microsoft.com/office/drawing/2014/main" id="{516B69BA-A7F9-E740-989A-284D1E2F31D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7" t="13026" r="6923" b="30296"/>
          <a:stretch/>
        </p:blipFill>
        <p:spPr>
          <a:xfrm>
            <a:off x="8487590" y="3783835"/>
            <a:ext cx="2866210" cy="2497170"/>
          </a:xfrm>
          <a:prstGeom prst="rect">
            <a:avLst/>
          </a:prstGeom>
        </p:spPr>
      </p:pic>
      <p:pic>
        <p:nvPicPr>
          <p:cNvPr id="20" name="図 19" descr="カップに入った飲み物&#10;&#10;低い精度で自動的に生成された説明">
            <a:extLst>
              <a:ext uri="{FF2B5EF4-FFF2-40B4-BE49-F238E27FC236}">
                <a16:creationId xmlns:a16="http://schemas.microsoft.com/office/drawing/2014/main" id="{907BCE0E-1FAD-DA43-8421-D77BB91B3CD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74" t="32731" r="16493" b="29101"/>
          <a:stretch/>
        </p:blipFill>
        <p:spPr>
          <a:xfrm>
            <a:off x="6867565" y="1172533"/>
            <a:ext cx="2473224" cy="1704710"/>
          </a:xfrm>
          <a:prstGeom prst="rect">
            <a:avLst/>
          </a:prstGeom>
        </p:spPr>
      </p:pic>
      <p:pic>
        <p:nvPicPr>
          <p:cNvPr id="4" name="グラフィックス 3" descr="傘 単色塗りつぶし">
            <a:extLst>
              <a:ext uri="{FF2B5EF4-FFF2-40B4-BE49-F238E27FC236}">
                <a16:creationId xmlns:a16="http://schemas.microsoft.com/office/drawing/2014/main" id="{57850BD4-4CE0-D14E-B18B-214EEBE576C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28853" y="2596243"/>
            <a:ext cx="3334294" cy="3334294"/>
          </a:xfrm>
          <a:prstGeom prst="rect">
            <a:avLst/>
          </a:prstGeom>
        </p:spPr>
      </p:pic>
      <p:sp>
        <p:nvSpPr>
          <p:cNvPr id="5" name="右矢印 4">
            <a:extLst>
              <a:ext uri="{FF2B5EF4-FFF2-40B4-BE49-F238E27FC236}">
                <a16:creationId xmlns:a16="http://schemas.microsoft.com/office/drawing/2014/main" id="{BD8A23AE-6E22-0848-9283-6C9C41B9520C}"/>
              </a:ext>
            </a:extLst>
          </p:cNvPr>
          <p:cNvSpPr/>
          <p:nvPr/>
        </p:nvSpPr>
        <p:spPr>
          <a:xfrm>
            <a:off x="3142506" y="4777775"/>
            <a:ext cx="2732314" cy="23358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右矢印 11">
            <a:extLst>
              <a:ext uri="{FF2B5EF4-FFF2-40B4-BE49-F238E27FC236}">
                <a16:creationId xmlns:a16="http://schemas.microsoft.com/office/drawing/2014/main" id="{02A0839D-EFDA-B345-B686-FB84654F45B8}"/>
              </a:ext>
            </a:extLst>
          </p:cNvPr>
          <p:cNvSpPr/>
          <p:nvPr/>
        </p:nvSpPr>
        <p:spPr>
          <a:xfrm rot="12777496">
            <a:off x="5947974" y="4036154"/>
            <a:ext cx="2732314" cy="23358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右矢印 12">
            <a:extLst>
              <a:ext uri="{FF2B5EF4-FFF2-40B4-BE49-F238E27FC236}">
                <a16:creationId xmlns:a16="http://schemas.microsoft.com/office/drawing/2014/main" id="{74594F11-CF69-F745-93A5-0FF1ABF0273C}"/>
              </a:ext>
            </a:extLst>
          </p:cNvPr>
          <p:cNvSpPr/>
          <p:nvPr/>
        </p:nvSpPr>
        <p:spPr>
          <a:xfrm rot="9139173">
            <a:off x="6137801" y="2233966"/>
            <a:ext cx="1459528" cy="29478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970264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CAAA195-9328-CC47-8338-D0B6B44C2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2. </a:t>
            </a:r>
            <a:r>
              <a:rPr lang="ja-JP" altLang="en-US"/>
              <a:t>事故を防ぐ３つのデザイン</a:t>
            </a:r>
            <a:br>
              <a:rPr lang="ja-JP" altLang="en-US" b="1"/>
            </a:br>
            <a:endParaRPr kumimoji="1" lang="ja-JP" altLang="en-US" b="1"/>
          </a:p>
        </p:txBody>
      </p:sp>
      <p:pic>
        <p:nvPicPr>
          <p:cNvPr id="12" name="iOS の画像 (1)" descr="iOS の画像 (1)">
            <a:hlinkClick r:id="" action="ppaction://media"/>
            <a:extLst>
              <a:ext uri="{FF2B5EF4-FFF2-40B4-BE49-F238E27FC236}">
                <a16:creationId xmlns:a16="http://schemas.microsoft.com/office/drawing/2014/main" id="{365DDF97-9D75-5148-9159-657CDCCFB1AE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" y="2200495"/>
            <a:ext cx="2705100" cy="4414838"/>
          </a:xfrm>
        </p:spPr>
      </p:pic>
      <p:pic>
        <p:nvPicPr>
          <p:cNvPr id="7" name="図 6" descr="屋内, テーブル, 座る, 小さい が含まれている画像&#10;&#10;自動的に生成された説明">
            <a:extLst>
              <a:ext uri="{FF2B5EF4-FFF2-40B4-BE49-F238E27FC236}">
                <a16:creationId xmlns:a16="http://schemas.microsoft.com/office/drawing/2014/main" id="{2F926050-3ABA-9A45-B265-968B495306E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16" t="22595" r="5448" b="39040"/>
          <a:stretch/>
        </p:blipFill>
        <p:spPr>
          <a:xfrm>
            <a:off x="4371586" y="2582601"/>
            <a:ext cx="3448826" cy="2380204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CD35BB17-3539-EA49-B437-0A1A330EAED8}"/>
              </a:ext>
            </a:extLst>
          </p:cNvPr>
          <p:cNvSpPr txBox="1"/>
          <p:nvPr/>
        </p:nvSpPr>
        <p:spPr>
          <a:xfrm>
            <a:off x="5336817" y="2059381"/>
            <a:ext cx="1518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b="1">
                <a:solidFill>
                  <a:sysClr val="windowText" lastClr="000000"/>
                </a:solidFill>
              </a:rPr>
              <a:t>丸い</a:t>
            </a:r>
            <a:r>
              <a:rPr lang="ja-JP" altLang="en-US" sz="2400">
                <a:solidFill>
                  <a:sysClr val="windowText" lastClr="000000"/>
                </a:solidFill>
              </a:rPr>
              <a:t>石突</a:t>
            </a:r>
            <a:endParaRPr lang="en-US" altLang="ja-JP" sz="2400" dirty="0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E6567EFB-3A51-F642-838F-EFC32BCA744D}"/>
              </a:ext>
            </a:extLst>
          </p:cNvPr>
          <p:cNvSpPr txBox="1"/>
          <p:nvPr/>
        </p:nvSpPr>
        <p:spPr>
          <a:xfrm>
            <a:off x="1218232" y="1690688"/>
            <a:ext cx="18261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b="1">
                <a:solidFill>
                  <a:sysClr val="windowText" lastClr="000000"/>
                </a:solidFill>
              </a:rPr>
              <a:t>透明</a:t>
            </a:r>
            <a:r>
              <a:rPr lang="ja-JP" altLang="en-US" sz="2400">
                <a:solidFill>
                  <a:sysClr val="windowText" lastClr="000000"/>
                </a:solidFill>
              </a:rPr>
              <a:t>の生地</a:t>
            </a:r>
            <a:endParaRPr lang="en-US" altLang="ja-JP" sz="2400" dirty="0">
              <a:solidFill>
                <a:sysClr val="windowText" lastClr="000000"/>
              </a:solidFill>
            </a:endParaRPr>
          </a:p>
        </p:txBody>
      </p:sp>
      <p:pic>
        <p:nvPicPr>
          <p:cNvPr id="4" name="図 3" descr="ゲーム画面のスクリーンショット&#10;&#10;中程度の精度で自動的に生成された説明">
            <a:extLst>
              <a:ext uri="{FF2B5EF4-FFF2-40B4-BE49-F238E27FC236}">
                <a16:creationId xmlns:a16="http://schemas.microsoft.com/office/drawing/2014/main" id="{B5780230-F23C-3242-A638-D1F14678EBB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55" t="34415" r="9814" b="21666"/>
          <a:stretch/>
        </p:blipFill>
        <p:spPr>
          <a:xfrm>
            <a:off x="8452944" y="2266736"/>
            <a:ext cx="3254453" cy="3011934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714AE780-70FE-B24B-8B10-1994DCC8724C}"/>
              </a:ext>
            </a:extLst>
          </p:cNvPr>
          <p:cNvSpPr txBox="1"/>
          <p:nvPr/>
        </p:nvSpPr>
        <p:spPr>
          <a:xfrm>
            <a:off x="8648698" y="1678450"/>
            <a:ext cx="24416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b="1">
                <a:solidFill>
                  <a:sysClr val="windowText" lastClr="000000"/>
                </a:solidFill>
              </a:rPr>
              <a:t>反射</a:t>
            </a:r>
            <a:r>
              <a:rPr lang="ja-JP" altLang="en-US" sz="2400">
                <a:solidFill>
                  <a:sysClr val="windowText" lastClr="000000"/>
                </a:solidFill>
              </a:rPr>
              <a:t>アップリケ</a:t>
            </a:r>
            <a:endParaRPr lang="en-US" altLang="ja-JP" sz="24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6043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833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3923</TotalTime>
  <Words>391</Words>
  <Application>Microsoft Macintosh PowerPoint</Application>
  <PresentationFormat>ワイド画面</PresentationFormat>
  <Paragraphs>82</Paragraphs>
  <Slides>14</Slides>
  <Notes>1</Notes>
  <HiddenSlides>0</HiddenSlides>
  <MMClips>3</MMClips>
  <ScaleCrop>false</ScaleCrop>
  <HeadingPairs>
    <vt:vector size="6" baseType="variant">
      <vt:variant>
        <vt:lpstr>使用されているフォント</vt:lpstr>
      </vt:variant>
      <vt:variant>
        <vt:i4>9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14</vt:i4>
      </vt:variant>
    </vt:vector>
  </HeadingPairs>
  <TitlesOfParts>
    <vt:vector size="24" baseType="lpstr">
      <vt:lpstr>HGPGothicE</vt:lpstr>
      <vt:lpstr>HGP創英角ﾎﾟｯﾌﾟ体</vt:lpstr>
      <vt:lpstr>Hiragino Kaku Gothic ProN</vt:lpstr>
      <vt:lpstr>游ゴシック</vt:lpstr>
      <vt:lpstr>游ゴシック Light</vt:lpstr>
      <vt:lpstr>Arial</vt:lpstr>
      <vt:lpstr>Bauhaus 93</vt:lpstr>
      <vt:lpstr>Curlz MT</vt:lpstr>
      <vt:lpstr>Helvetica Neue</vt:lpstr>
      <vt:lpstr>Office テーマ</vt:lpstr>
      <vt:lpstr>PowerPoint プレゼンテーション</vt:lpstr>
      <vt:lpstr>PowerPoint プレゼンテーション</vt:lpstr>
      <vt:lpstr>なぜChildrella? </vt:lpstr>
      <vt:lpstr>ごみ問題</vt:lpstr>
      <vt:lpstr>雨の日の事故率</vt:lpstr>
      <vt:lpstr>なぜChildrella? </vt:lpstr>
      <vt:lpstr>PowerPoint プレゼンテーション</vt:lpstr>
      <vt:lpstr>1.  家庭のプラごみを再利用 </vt:lpstr>
      <vt:lpstr>2. 事故を防ぐ３つのデザイン </vt:lpstr>
      <vt:lpstr>3. 壊れたパーツごとの修復が可能 </vt:lpstr>
      <vt:lpstr>実際に販売するなら？</vt:lpstr>
      <vt:lpstr>PowerPoint プレゼンテーション</vt:lpstr>
      <vt:lpstr>実際に販売するなら？</vt:lpstr>
      <vt:lpstr>最後に…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ストーリー</dc:title>
  <dc:creator>山下 千帆</dc:creator>
  <cp:lastModifiedBy>202102142</cp:lastModifiedBy>
  <cp:revision>108</cp:revision>
  <dcterms:created xsi:type="dcterms:W3CDTF">2022-03-16T08:32:52Z</dcterms:created>
  <dcterms:modified xsi:type="dcterms:W3CDTF">2023-03-12T10:49:57Z</dcterms:modified>
</cp:coreProperties>
</file>